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7" r:id="rId3"/>
    <p:sldId id="270" r:id="rId4"/>
    <p:sldId id="259" r:id="rId5"/>
    <p:sldId id="271" r:id="rId6"/>
    <p:sldId id="266" r:id="rId7"/>
    <p:sldId id="267" r:id="rId8"/>
    <p:sldId id="268" r:id="rId9"/>
    <p:sldId id="263" r:id="rId10"/>
    <p:sldId id="269" r:id="rId11"/>
    <p:sldId id="265" r:id="rId12"/>
    <p:sldId id="264" r:id="rId13"/>
    <p:sldId id="261" r:id="rId14"/>
    <p:sldId id="273" r:id="rId15"/>
    <p:sldId id="274"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6" name="Picture Placeholder 7"/>
          <p:cNvSpPr>
            <a:spLocks noGrp="1"/>
          </p:cNvSpPr>
          <p:nvPr>
            <p:ph type="pic" sz="quarter" idx="10"/>
          </p:nvPr>
        </p:nvSpPr>
        <p:spPr>
          <a:xfrm>
            <a:off x="0" y="723822"/>
            <a:ext cx="9144000" cy="2641600"/>
          </a:xfrm>
          <a:prstGeom prst="rect">
            <a:avLst/>
          </a:prstGeom>
        </p:spPr>
        <p:txBody>
          <a:bodyPr/>
          <a:lstStyle>
            <a:lvl1pPr>
              <a:defRPr sz="1800"/>
            </a:lvl1pPr>
          </a:lstStyle>
          <a:p>
            <a:endParaRPr lang="id-ID"/>
          </a:p>
        </p:txBody>
      </p:sp>
      <p:sp>
        <p:nvSpPr>
          <p:cNvPr id="3" name="Pentagon 2"/>
          <p:cNvSpPr/>
          <p:nvPr userDrawn="1"/>
        </p:nvSpPr>
        <p:spPr>
          <a:xfrm rot="5400000">
            <a:off x="8345359" y="103189"/>
            <a:ext cx="549275" cy="3429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extBox 3"/>
          <p:cNvSpPr txBox="1"/>
          <p:nvPr userDrawn="1"/>
        </p:nvSpPr>
        <p:spPr>
          <a:xfrm>
            <a:off x="8409851" y="56560"/>
            <a:ext cx="420291" cy="584775"/>
          </a:xfrm>
          <a:prstGeom prst="rect">
            <a:avLst/>
          </a:prstGeom>
          <a:noFill/>
        </p:spPr>
        <p:txBody>
          <a:bodyPr wrap="square" rtlCol="0">
            <a:spAutoFit/>
          </a:bodyPr>
          <a:lstStyle/>
          <a:p>
            <a:pPr algn="ctr"/>
            <a:fld id="{260E2A6B-A809-4840-BF14-8648BC0BDF87}" type="slidenum">
              <a:rPr lang="id-ID" sz="1600" b="1" smtClean="0">
                <a:solidFill>
                  <a:schemeClr val="bg1"/>
                </a:solidFill>
              </a:rPr>
              <a:pPr algn="ctr"/>
              <a:t>‹#›</a:t>
            </a:fld>
            <a:endParaRPr lang="id-ID" sz="2000" dirty="0">
              <a:solidFill>
                <a:schemeClr val="bg1"/>
              </a:solidFill>
            </a:endParaRPr>
          </a:p>
        </p:txBody>
      </p:sp>
    </p:spTree>
    <p:extLst>
      <p:ext uri="{BB962C8B-B14F-4D97-AF65-F5344CB8AC3E}">
        <p14:creationId xmlns:p14="http://schemas.microsoft.com/office/powerpoint/2010/main" val="1841227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P spid="4" grpId="0"/>
    </p:bld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68EF-02D1-4B06-A229-AE4149404052}"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D68EF-02D1-4B06-A229-AE4149404052}" type="datetimeFigureOut">
              <a:rPr lang="en-US" smtClean="0"/>
              <a:pPr/>
              <a:t>4/1/2020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D68EF-02D1-4B06-A229-AE4149404052}"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D68EF-02D1-4B06-A229-AE4149404052}" type="datetimeFigureOut">
              <a:rPr lang="en-US" smtClean="0"/>
              <a:pPr/>
              <a:t>4/1/2020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D68EF-02D1-4B06-A229-AE4149404052}" type="datetimeFigureOut">
              <a:rPr lang="en-US" smtClean="0"/>
              <a:pPr/>
              <a:t>4/1/2020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D68EF-02D1-4B06-A229-AE4149404052}" type="datetimeFigureOut">
              <a:rPr lang="en-US" smtClean="0"/>
              <a:pPr/>
              <a:t>4/1/2020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D68EF-02D1-4B06-A229-AE4149404052}"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D68EF-02D1-4B06-A229-AE4149404052}" type="datetimeFigureOut">
              <a:rPr lang="en-US" smtClean="0"/>
              <a:pPr/>
              <a:t>4/1/2020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3A7A6-4616-4DAB-9EBA-62156482AF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D68EF-02D1-4B06-A229-AE4149404052}" type="datetimeFigureOut">
              <a:rPr lang="en-US" smtClean="0"/>
              <a:pPr/>
              <a:t>4/1/2020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3A7A6-4616-4DAB-9EBA-62156482AF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4943475" y="2457451"/>
            <a:ext cx="2485395" cy="3356819"/>
            <a:chOff x="705680" y="2197089"/>
            <a:chExt cx="3882793" cy="3287907"/>
          </a:xfrm>
        </p:grpSpPr>
        <p:sp>
          <p:nvSpPr>
            <p:cNvPr id="77" name="Freeform 5"/>
            <p:cNvSpPr>
              <a:spLocks/>
            </p:cNvSpPr>
            <p:nvPr/>
          </p:nvSpPr>
          <p:spPr bwMode="auto">
            <a:xfrm>
              <a:off x="2073563" y="4754746"/>
              <a:ext cx="1147027" cy="730250"/>
            </a:xfrm>
            <a:custGeom>
              <a:avLst/>
              <a:gdLst>
                <a:gd name="T0" fmla="*/ 2164 w 2572"/>
                <a:gd name="T1" fmla="*/ 0 h 1638"/>
                <a:gd name="T2" fmla="*/ 269 w 2572"/>
                <a:gd name="T3" fmla="*/ 1081 h 1638"/>
                <a:gd name="T4" fmla="*/ 255 w 2572"/>
                <a:gd name="T5" fmla="*/ 1115 h 1638"/>
                <a:gd name="T6" fmla="*/ 239 w 2572"/>
                <a:gd name="T7" fmla="*/ 1148 h 1638"/>
                <a:gd name="T8" fmla="*/ 199 w 2572"/>
                <a:gd name="T9" fmla="*/ 1214 h 1638"/>
                <a:gd name="T10" fmla="*/ 154 w 2572"/>
                <a:gd name="T11" fmla="*/ 1278 h 1638"/>
                <a:gd name="T12" fmla="*/ 109 w 2572"/>
                <a:gd name="T13" fmla="*/ 1338 h 1638"/>
                <a:gd name="T14" fmla="*/ 33 w 2572"/>
                <a:gd name="T15" fmla="*/ 1435 h 1638"/>
                <a:gd name="T16" fmla="*/ 9 w 2572"/>
                <a:gd name="T17" fmla="*/ 1470 h 1638"/>
                <a:gd name="T18" fmla="*/ 3 w 2572"/>
                <a:gd name="T19" fmla="*/ 1483 h 1638"/>
                <a:gd name="T20" fmla="*/ 0 w 2572"/>
                <a:gd name="T21" fmla="*/ 1493 h 1638"/>
                <a:gd name="T22" fmla="*/ 1 w 2572"/>
                <a:gd name="T23" fmla="*/ 1559 h 1638"/>
                <a:gd name="T24" fmla="*/ 5 w 2572"/>
                <a:gd name="T25" fmla="*/ 1576 h 1638"/>
                <a:gd name="T26" fmla="*/ 13 w 2572"/>
                <a:gd name="T27" fmla="*/ 1592 h 1638"/>
                <a:gd name="T28" fmla="*/ 25 w 2572"/>
                <a:gd name="T29" fmla="*/ 1606 h 1638"/>
                <a:gd name="T30" fmla="*/ 39 w 2572"/>
                <a:gd name="T31" fmla="*/ 1618 h 1638"/>
                <a:gd name="T32" fmla="*/ 56 w 2572"/>
                <a:gd name="T33" fmla="*/ 1627 h 1638"/>
                <a:gd name="T34" fmla="*/ 75 w 2572"/>
                <a:gd name="T35" fmla="*/ 1634 h 1638"/>
                <a:gd name="T36" fmla="*/ 96 w 2572"/>
                <a:gd name="T37" fmla="*/ 1637 h 1638"/>
                <a:gd name="T38" fmla="*/ 2466 w 2572"/>
                <a:gd name="T39" fmla="*/ 1638 h 1638"/>
                <a:gd name="T40" fmla="*/ 2487 w 2572"/>
                <a:gd name="T41" fmla="*/ 1636 h 1638"/>
                <a:gd name="T42" fmla="*/ 2507 w 2572"/>
                <a:gd name="T43" fmla="*/ 1631 h 1638"/>
                <a:gd name="T44" fmla="*/ 2525 w 2572"/>
                <a:gd name="T45" fmla="*/ 1623 h 1638"/>
                <a:gd name="T46" fmla="*/ 2541 w 2572"/>
                <a:gd name="T47" fmla="*/ 1612 h 1638"/>
                <a:gd name="T48" fmla="*/ 2554 w 2572"/>
                <a:gd name="T49" fmla="*/ 1599 h 1638"/>
                <a:gd name="T50" fmla="*/ 2564 w 2572"/>
                <a:gd name="T51" fmla="*/ 1584 h 1638"/>
                <a:gd name="T52" fmla="*/ 2570 w 2572"/>
                <a:gd name="T53" fmla="*/ 1568 h 1638"/>
                <a:gd name="T54" fmla="*/ 2572 w 2572"/>
                <a:gd name="T55" fmla="*/ 1551 h 1638"/>
                <a:gd name="T56" fmla="*/ 2572 w 2572"/>
                <a:gd name="T57" fmla="*/ 1488 h 1638"/>
                <a:gd name="T58" fmla="*/ 2567 w 2572"/>
                <a:gd name="T59" fmla="*/ 1476 h 1638"/>
                <a:gd name="T60" fmla="*/ 2552 w 2572"/>
                <a:gd name="T61" fmla="*/ 1452 h 1638"/>
                <a:gd name="T62" fmla="*/ 2502 w 2572"/>
                <a:gd name="T63" fmla="*/ 1385 h 1638"/>
                <a:gd name="T64" fmla="*/ 2436 w 2572"/>
                <a:gd name="T65" fmla="*/ 1300 h 1638"/>
                <a:gd name="T66" fmla="*/ 2391 w 2572"/>
                <a:gd name="T67" fmla="*/ 1235 h 1638"/>
                <a:gd name="T68" fmla="*/ 2349 w 2572"/>
                <a:gd name="T69" fmla="*/ 1168 h 1638"/>
                <a:gd name="T70" fmla="*/ 2321 w 2572"/>
                <a:gd name="T71" fmla="*/ 1116 h 1638"/>
                <a:gd name="T72" fmla="*/ 2307 w 2572"/>
                <a:gd name="T73" fmla="*/ 1081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72" h="1638">
                  <a:moveTo>
                    <a:pt x="2301" y="1064"/>
                  </a:moveTo>
                  <a:lnTo>
                    <a:pt x="2164" y="0"/>
                  </a:lnTo>
                  <a:lnTo>
                    <a:pt x="409" y="0"/>
                  </a:lnTo>
                  <a:lnTo>
                    <a:pt x="269" y="1081"/>
                  </a:lnTo>
                  <a:lnTo>
                    <a:pt x="263" y="1098"/>
                  </a:lnTo>
                  <a:lnTo>
                    <a:pt x="255" y="1115"/>
                  </a:lnTo>
                  <a:lnTo>
                    <a:pt x="247" y="1132"/>
                  </a:lnTo>
                  <a:lnTo>
                    <a:pt x="239" y="1148"/>
                  </a:lnTo>
                  <a:lnTo>
                    <a:pt x="220" y="1182"/>
                  </a:lnTo>
                  <a:lnTo>
                    <a:pt x="199" y="1214"/>
                  </a:lnTo>
                  <a:lnTo>
                    <a:pt x="178" y="1247"/>
                  </a:lnTo>
                  <a:lnTo>
                    <a:pt x="154" y="1278"/>
                  </a:lnTo>
                  <a:lnTo>
                    <a:pt x="132" y="1309"/>
                  </a:lnTo>
                  <a:lnTo>
                    <a:pt x="109" y="1338"/>
                  </a:lnTo>
                  <a:lnTo>
                    <a:pt x="68" y="1390"/>
                  </a:lnTo>
                  <a:lnTo>
                    <a:pt x="33" y="1435"/>
                  </a:lnTo>
                  <a:lnTo>
                    <a:pt x="19" y="1454"/>
                  </a:lnTo>
                  <a:lnTo>
                    <a:pt x="9" y="1470"/>
                  </a:lnTo>
                  <a:lnTo>
                    <a:pt x="5" y="1477"/>
                  </a:lnTo>
                  <a:lnTo>
                    <a:pt x="3" y="1483"/>
                  </a:lnTo>
                  <a:lnTo>
                    <a:pt x="1" y="1489"/>
                  </a:lnTo>
                  <a:lnTo>
                    <a:pt x="0" y="1493"/>
                  </a:lnTo>
                  <a:lnTo>
                    <a:pt x="0" y="1551"/>
                  </a:lnTo>
                  <a:lnTo>
                    <a:pt x="1" y="1559"/>
                  </a:lnTo>
                  <a:lnTo>
                    <a:pt x="2" y="1568"/>
                  </a:lnTo>
                  <a:lnTo>
                    <a:pt x="5" y="1576"/>
                  </a:lnTo>
                  <a:lnTo>
                    <a:pt x="9" y="1584"/>
                  </a:lnTo>
                  <a:lnTo>
                    <a:pt x="13" y="1592"/>
                  </a:lnTo>
                  <a:lnTo>
                    <a:pt x="19" y="1599"/>
                  </a:lnTo>
                  <a:lnTo>
                    <a:pt x="25" y="1606"/>
                  </a:lnTo>
                  <a:lnTo>
                    <a:pt x="32" y="1612"/>
                  </a:lnTo>
                  <a:lnTo>
                    <a:pt x="39" y="1618"/>
                  </a:lnTo>
                  <a:lnTo>
                    <a:pt x="47" y="1623"/>
                  </a:lnTo>
                  <a:lnTo>
                    <a:pt x="56" y="1627"/>
                  </a:lnTo>
                  <a:lnTo>
                    <a:pt x="65" y="1631"/>
                  </a:lnTo>
                  <a:lnTo>
                    <a:pt x="75" y="1634"/>
                  </a:lnTo>
                  <a:lnTo>
                    <a:pt x="86" y="1636"/>
                  </a:lnTo>
                  <a:lnTo>
                    <a:pt x="96" y="1637"/>
                  </a:lnTo>
                  <a:lnTo>
                    <a:pt x="107" y="1638"/>
                  </a:lnTo>
                  <a:lnTo>
                    <a:pt x="2466" y="1638"/>
                  </a:lnTo>
                  <a:lnTo>
                    <a:pt x="2476" y="1637"/>
                  </a:lnTo>
                  <a:lnTo>
                    <a:pt x="2487" y="1636"/>
                  </a:lnTo>
                  <a:lnTo>
                    <a:pt x="2497" y="1634"/>
                  </a:lnTo>
                  <a:lnTo>
                    <a:pt x="2507" y="1631"/>
                  </a:lnTo>
                  <a:lnTo>
                    <a:pt x="2516" y="1627"/>
                  </a:lnTo>
                  <a:lnTo>
                    <a:pt x="2525" y="1623"/>
                  </a:lnTo>
                  <a:lnTo>
                    <a:pt x="2533" y="1618"/>
                  </a:lnTo>
                  <a:lnTo>
                    <a:pt x="2541" y="1612"/>
                  </a:lnTo>
                  <a:lnTo>
                    <a:pt x="2548" y="1606"/>
                  </a:lnTo>
                  <a:lnTo>
                    <a:pt x="2554" y="1599"/>
                  </a:lnTo>
                  <a:lnTo>
                    <a:pt x="2559" y="1592"/>
                  </a:lnTo>
                  <a:lnTo>
                    <a:pt x="2564" y="1584"/>
                  </a:lnTo>
                  <a:lnTo>
                    <a:pt x="2567" y="1576"/>
                  </a:lnTo>
                  <a:lnTo>
                    <a:pt x="2570" y="1568"/>
                  </a:lnTo>
                  <a:lnTo>
                    <a:pt x="2572" y="1559"/>
                  </a:lnTo>
                  <a:lnTo>
                    <a:pt x="2572" y="1551"/>
                  </a:lnTo>
                  <a:lnTo>
                    <a:pt x="2572" y="1493"/>
                  </a:lnTo>
                  <a:lnTo>
                    <a:pt x="2572" y="1488"/>
                  </a:lnTo>
                  <a:lnTo>
                    <a:pt x="2570" y="1483"/>
                  </a:lnTo>
                  <a:lnTo>
                    <a:pt x="2567" y="1476"/>
                  </a:lnTo>
                  <a:lnTo>
                    <a:pt x="2563" y="1469"/>
                  </a:lnTo>
                  <a:lnTo>
                    <a:pt x="2552" y="1452"/>
                  </a:lnTo>
                  <a:lnTo>
                    <a:pt x="2538" y="1432"/>
                  </a:lnTo>
                  <a:lnTo>
                    <a:pt x="2502" y="1385"/>
                  </a:lnTo>
                  <a:lnTo>
                    <a:pt x="2459" y="1330"/>
                  </a:lnTo>
                  <a:lnTo>
                    <a:pt x="2436" y="1300"/>
                  </a:lnTo>
                  <a:lnTo>
                    <a:pt x="2413" y="1268"/>
                  </a:lnTo>
                  <a:lnTo>
                    <a:pt x="2391" y="1235"/>
                  </a:lnTo>
                  <a:lnTo>
                    <a:pt x="2369" y="1202"/>
                  </a:lnTo>
                  <a:lnTo>
                    <a:pt x="2349" y="1168"/>
                  </a:lnTo>
                  <a:lnTo>
                    <a:pt x="2330" y="1133"/>
                  </a:lnTo>
                  <a:lnTo>
                    <a:pt x="2321" y="1116"/>
                  </a:lnTo>
                  <a:lnTo>
                    <a:pt x="2314" y="1098"/>
                  </a:lnTo>
                  <a:lnTo>
                    <a:pt x="2307" y="1081"/>
                  </a:lnTo>
                  <a:lnTo>
                    <a:pt x="2301" y="1064"/>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6"/>
            <p:cNvSpPr>
              <a:spLocks/>
            </p:cNvSpPr>
            <p:nvPr/>
          </p:nvSpPr>
          <p:spPr bwMode="auto">
            <a:xfrm>
              <a:off x="2240986" y="4754746"/>
              <a:ext cx="812181" cy="124677"/>
            </a:xfrm>
            <a:custGeom>
              <a:avLst/>
              <a:gdLst>
                <a:gd name="T0" fmla="*/ 36 w 1826"/>
                <a:gd name="T1" fmla="*/ 0 h 277"/>
                <a:gd name="T2" fmla="*/ 0 w 1826"/>
                <a:gd name="T3" fmla="*/ 277 h 277"/>
                <a:gd name="T4" fmla="*/ 1826 w 1826"/>
                <a:gd name="T5" fmla="*/ 277 h 277"/>
                <a:gd name="T6" fmla="*/ 1791 w 1826"/>
                <a:gd name="T7" fmla="*/ 0 h 277"/>
                <a:gd name="T8" fmla="*/ 36 w 1826"/>
                <a:gd name="T9" fmla="*/ 0 h 277"/>
              </a:gdLst>
              <a:ahLst/>
              <a:cxnLst>
                <a:cxn ang="0">
                  <a:pos x="T0" y="T1"/>
                </a:cxn>
                <a:cxn ang="0">
                  <a:pos x="T2" y="T3"/>
                </a:cxn>
                <a:cxn ang="0">
                  <a:pos x="T4" y="T5"/>
                </a:cxn>
                <a:cxn ang="0">
                  <a:pos x="T6" y="T7"/>
                </a:cxn>
                <a:cxn ang="0">
                  <a:pos x="T8" y="T9"/>
                </a:cxn>
              </a:cxnLst>
              <a:rect l="0" t="0" r="r" b="b"/>
              <a:pathLst>
                <a:path w="1826" h="277">
                  <a:moveTo>
                    <a:pt x="36" y="0"/>
                  </a:moveTo>
                  <a:lnTo>
                    <a:pt x="0" y="277"/>
                  </a:lnTo>
                  <a:lnTo>
                    <a:pt x="1826" y="277"/>
                  </a:lnTo>
                  <a:lnTo>
                    <a:pt x="1791" y="0"/>
                  </a:lnTo>
                  <a:lnTo>
                    <a:pt x="36" y="0"/>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7"/>
            <p:cNvSpPr>
              <a:spLocks/>
            </p:cNvSpPr>
            <p:nvPr/>
          </p:nvSpPr>
          <p:spPr bwMode="auto">
            <a:xfrm>
              <a:off x="705680" y="2197089"/>
              <a:ext cx="3882793" cy="2602183"/>
            </a:xfrm>
            <a:custGeom>
              <a:avLst/>
              <a:gdLst>
                <a:gd name="T0" fmla="*/ 8720 w 8721"/>
                <a:gd name="T1" fmla="*/ 5652 h 5846"/>
                <a:gd name="T2" fmla="*/ 8718 w 8721"/>
                <a:gd name="T3" fmla="*/ 5672 h 5846"/>
                <a:gd name="T4" fmla="*/ 8711 w 8721"/>
                <a:gd name="T5" fmla="*/ 5702 h 5846"/>
                <a:gd name="T6" fmla="*/ 8696 w 8721"/>
                <a:gd name="T7" fmla="*/ 5738 h 5846"/>
                <a:gd name="T8" fmla="*/ 8674 w 8721"/>
                <a:gd name="T9" fmla="*/ 5771 h 5846"/>
                <a:gd name="T10" fmla="*/ 8646 w 8721"/>
                <a:gd name="T11" fmla="*/ 5800 h 5846"/>
                <a:gd name="T12" fmla="*/ 8614 w 8721"/>
                <a:gd name="T13" fmla="*/ 5822 h 5846"/>
                <a:gd name="T14" fmla="*/ 8577 w 8721"/>
                <a:gd name="T15" fmla="*/ 5837 h 5846"/>
                <a:gd name="T16" fmla="*/ 8548 w 8721"/>
                <a:gd name="T17" fmla="*/ 5844 h 5846"/>
                <a:gd name="T18" fmla="*/ 8527 w 8721"/>
                <a:gd name="T19" fmla="*/ 5846 h 5846"/>
                <a:gd name="T20" fmla="*/ 205 w 8721"/>
                <a:gd name="T21" fmla="*/ 5846 h 5846"/>
                <a:gd name="T22" fmla="*/ 184 w 8721"/>
                <a:gd name="T23" fmla="*/ 5845 h 5846"/>
                <a:gd name="T24" fmla="*/ 163 w 8721"/>
                <a:gd name="T25" fmla="*/ 5842 h 5846"/>
                <a:gd name="T26" fmla="*/ 125 w 8721"/>
                <a:gd name="T27" fmla="*/ 5830 h 5846"/>
                <a:gd name="T28" fmla="*/ 90 w 8721"/>
                <a:gd name="T29" fmla="*/ 5811 h 5846"/>
                <a:gd name="T30" fmla="*/ 60 w 8721"/>
                <a:gd name="T31" fmla="*/ 5785 h 5846"/>
                <a:gd name="T32" fmla="*/ 35 w 8721"/>
                <a:gd name="T33" fmla="*/ 5755 h 5846"/>
                <a:gd name="T34" fmla="*/ 16 w 8721"/>
                <a:gd name="T35" fmla="*/ 5721 h 5846"/>
                <a:gd name="T36" fmla="*/ 4 w 8721"/>
                <a:gd name="T37" fmla="*/ 5682 h 5846"/>
                <a:gd name="T38" fmla="*/ 1 w 8721"/>
                <a:gd name="T39" fmla="*/ 5662 h 5846"/>
                <a:gd name="T40" fmla="*/ 0 w 8721"/>
                <a:gd name="T41" fmla="*/ 5641 h 5846"/>
                <a:gd name="T42" fmla="*/ 0 w 8721"/>
                <a:gd name="T43" fmla="*/ 194 h 5846"/>
                <a:gd name="T44" fmla="*/ 2 w 8721"/>
                <a:gd name="T45" fmla="*/ 174 h 5846"/>
                <a:gd name="T46" fmla="*/ 9 w 8721"/>
                <a:gd name="T47" fmla="*/ 143 h 5846"/>
                <a:gd name="T48" fmla="*/ 25 w 8721"/>
                <a:gd name="T49" fmla="*/ 107 h 5846"/>
                <a:gd name="T50" fmla="*/ 47 w 8721"/>
                <a:gd name="T51" fmla="*/ 74 h 5846"/>
                <a:gd name="T52" fmla="*/ 74 w 8721"/>
                <a:gd name="T53" fmla="*/ 47 h 5846"/>
                <a:gd name="T54" fmla="*/ 107 w 8721"/>
                <a:gd name="T55" fmla="*/ 25 h 5846"/>
                <a:gd name="T56" fmla="*/ 143 w 8721"/>
                <a:gd name="T57" fmla="*/ 9 h 5846"/>
                <a:gd name="T58" fmla="*/ 174 w 8721"/>
                <a:gd name="T59" fmla="*/ 2 h 5846"/>
                <a:gd name="T60" fmla="*/ 194 w 8721"/>
                <a:gd name="T61" fmla="*/ 0 h 5846"/>
                <a:gd name="T62" fmla="*/ 8517 w 8721"/>
                <a:gd name="T63" fmla="*/ 0 h 5846"/>
                <a:gd name="T64" fmla="*/ 8537 w 8721"/>
                <a:gd name="T65" fmla="*/ 1 h 5846"/>
                <a:gd name="T66" fmla="*/ 8558 w 8721"/>
                <a:gd name="T67" fmla="*/ 4 h 5846"/>
                <a:gd name="T68" fmla="*/ 8596 w 8721"/>
                <a:gd name="T69" fmla="*/ 16 h 5846"/>
                <a:gd name="T70" fmla="*/ 8631 w 8721"/>
                <a:gd name="T71" fmla="*/ 35 h 5846"/>
                <a:gd name="T72" fmla="*/ 8661 w 8721"/>
                <a:gd name="T73" fmla="*/ 60 h 5846"/>
                <a:gd name="T74" fmla="*/ 8686 w 8721"/>
                <a:gd name="T75" fmla="*/ 90 h 5846"/>
                <a:gd name="T76" fmla="*/ 8705 w 8721"/>
                <a:gd name="T77" fmla="*/ 125 h 5846"/>
                <a:gd name="T78" fmla="*/ 8716 w 8721"/>
                <a:gd name="T79" fmla="*/ 164 h 5846"/>
                <a:gd name="T80" fmla="*/ 8720 w 8721"/>
                <a:gd name="T81" fmla="*/ 184 h 5846"/>
                <a:gd name="T82" fmla="*/ 8721 w 8721"/>
                <a:gd name="T83" fmla="*/ 205 h 5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721" h="5846">
                  <a:moveTo>
                    <a:pt x="8721" y="5641"/>
                  </a:moveTo>
                  <a:lnTo>
                    <a:pt x="8720" y="5652"/>
                  </a:lnTo>
                  <a:lnTo>
                    <a:pt x="8720" y="5662"/>
                  </a:lnTo>
                  <a:lnTo>
                    <a:pt x="8718" y="5672"/>
                  </a:lnTo>
                  <a:lnTo>
                    <a:pt x="8716" y="5682"/>
                  </a:lnTo>
                  <a:lnTo>
                    <a:pt x="8711" y="5702"/>
                  </a:lnTo>
                  <a:lnTo>
                    <a:pt x="8705" y="5721"/>
                  </a:lnTo>
                  <a:lnTo>
                    <a:pt x="8696" y="5738"/>
                  </a:lnTo>
                  <a:lnTo>
                    <a:pt x="8686" y="5755"/>
                  </a:lnTo>
                  <a:lnTo>
                    <a:pt x="8674" y="5771"/>
                  </a:lnTo>
                  <a:lnTo>
                    <a:pt x="8661" y="5785"/>
                  </a:lnTo>
                  <a:lnTo>
                    <a:pt x="8646" y="5800"/>
                  </a:lnTo>
                  <a:lnTo>
                    <a:pt x="8631" y="5811"/>
                  </a:lnTo>
                  <a:lnTo>
                    <a:pt x="8614" y="5822"/>
                  </a:lnTo>
                  <a:lnTo>
                    <a:pt x="8596" y="5830"/>
                  </a:lnTo>
                  <a:lnTo>
                    <a:pt x="8577" y="5837"/>
                  </a:lnTo>
                  <a:lnTo>
                    <a:pt x="8558" y="5842"/>
                  </a:lnTo>
                  <a:lnTo>
                    <a:pt x="8548" y="5844"/>
                  </a:lnTo>
                  <a:lnTo>
                    <a:pt x="8537" y="5845"/>
                  </a:lnTo>
                  <a:lnTo>
                    <a:pt x="8527" y="5846"/>
                  </a:lnTo>
                  <a:lnTo>
                    <a:pt x="8517" y="5846"/>
                  </a:lnTo>
                  <a:lnTo>
                    <a:pt x="205" y="5846"/>
                  </a:lnTo>
                  <a:lnTo>
                    <a:pt x="194" y="5846"/>
                  </a:lnTo>
                  <a:lnTo>
                    <a:pt x="184" y="5845"/>
                  </a:lnTo>
                  <a:lnTo>
                    <a:pt x="174" y="5844"/>
                  </a:lnTo>
                  <a:lnTo>
                    <a:pt x="163" y="5842"/>
                  </a:lnTo>
                  <a:lnTo>
                    <a:pt x="143" y="5837"/>
                  </a:lnTo>
                  <a:lnTo>
                    <a:pt x="125" y="5830"/>
                  </a:lnTo>
                  <a:lnTo>
                    <a:pt x="107" y="5822"/>
                  </a:lnTo>
                  <a:lnTo>
                    <a:pt x="90" y="5811"/>
                  </a:lnTo>
                  <a:lnTo>
                    <a:pt x="74" y="5800"/>
                  </a:lnTo>
                  <a:lnTo>
                    <a:pt x="60" y="5785"/>
                  </a:lnTo>
                  <a:lnTo>
                    <a:pt x="47" y="5771"/>
                  </a:lnTo>
                  <a:lnTo>
                    <a:pt x="35" y="5755"/>
                  </a:lnTo>
                  <a:lnTo>
                    <a:pt x="25" y="5738"/>
                  </a:lnTo>
                  <a:lnTo>
                    <a:pt x="16" y="5721"/>
                  </a:lnTo>
                  <a:lnTo>
                    <a:pt x="9" y="5702"/>
                  </a:lnTo>
                  <a:lnTo>
                    <a:pt x="4" y="5682"/>
                  </a:lnTo>
                  <a:lnTo>
                    <a:pt x="2" y="5672"/>
                  </a:lnTo>
                  <a:lnTo>
                    <a:pt x="1" y="5662"/>
                  </a:lnTo>
                  <a:lnTo>
                    <a:pt x="0" y="5652"/>
                  </a:lnTo>
                  <a:lnTo>
                    <a:pt x="0" y="5641"/>
                  </a:lnTo>
                  <a:lnTo>
                    <a:pt x="0" y="205"/>
                  </a:lnTo>
                  <a:lnTo>
                    <a:pt x="0" y="194"/>
                  </a:lnTo>
                  <a:lnTo>
                    <a:pt x="1" y="184"/>
                  </a:lnTo>
                  <a:lnTo>
                    <a:pt x="2" y="174"/>
                  </a:lnTo>
                  <a:lnTo>
                    <a:pt x="4" y="164"/>
                  </a:lnTo>
                  <a:lnTo>
                    <a:pt x="9" y="143"/>
                  </a:lnTo>
                  <a:lnTo>
                    <a:pt x="16" y="125"/>
                  </a:lnTo>
                  <a:lnTo>
                    <a:pt x="25" y="107"/>
                  </a:lnTo>
                  <a:lnTo>
                    <a:pt x="35" y="90"/>
                  </a:lnTo>
                  <a:lnTo>
                    <a:pt x="47" y="74"/>
                  </a:lnTo>
                  <a:lnTo>
                    <a:pt x="60" y="60"/>
                  </a:lnTo>
                  <a:lnTo>
                    <a:pt x="74" y="47"/>
                  </a:lnTo>
                  <a:lnTo>
                    <a:pt x="90" y="35"/>
                  </a:lnTo>
                  <a:lnTo>
                    <a:pt x="107" y="25"/>
                  </a:lnTo>
                  <a:lnTo>
                    <a:pt x="125" y="16"/>
                  </a:lnTo>
                  <a:lnTo>
                    <a:pt x="143" y="9"/>
                  </a:lnTo>
                  <a:lnTo>
                    <a:pt x="163" y="4"/>
                  </a:lnTo>
                  <a:lnTo>
                    <a:pt x="174" y="2"/>
                  </a:lnTo>
                  <a:lnTo>
                    <a:pt x="184" y="1"/>
                  </a:lnTo>
                  <a:lnTo>
                    <a:pt x="194" y="0"/>
                  </a:lnTo>
                  <a:lnTo>
                    <a:pt x="205" y="0"/>
                  </a:lnTo>
                  <a:lnTo>
                    <a:pt x="8517" y="0"/>
                  </a:lnTo>
                  <a:lnTo>
                    <a:pt x="8527" y="0"/>
                  </a:lnTo>
                  <a:lnTo>
                    <a:pt x="8537" y="1"/>
                  </a:lnTo>
                  <a:lnTo>
                    <a:pt x="8548" y="2"/>
                  </a:lnTo>
                  <a:lnTo>
                    <a:pt x="8558" y="4"/>
                  </a:lnTo>
                  <a:lnTo>
                    <a:pt x="8577" y="9"/>
                  </a:lnTo>
                  <a:lnTo>
                    <a:pt x="8596" y="16"/>
                  </a:lnTo>
                  <a:lnTo>
                    <a:pt x="8614" y="25"/>
                  </a:lnTo>
                  <a:lnTo>
                    <a:pt x="8631" y="35"/>
                  </a:lnTo>
                  <a:lnTo>
                    <a:pt x="8646" y="47"/>
                  </a:lnTo>
                  <a:lnTo>
                    <a:pt x="8661" y="60"/>
                  </a:lnTo>
                  <a:lnTo>
                    <a:pt x="8674" y="74"/>
                  </a:lnTo>
                  <a:lnTo>
                    <a:pt x="8686" y="90"/>
                  </a:lnTo>
                  <a:lnTo>
                    <a:pt x="8696" y="107"/>
                  </a:lnTo>
                  <a:lnTo>
                    <a:pt x="8705" y="125"/>
                  </a:lnTo>
                  <a:lnTo>
                    <a:pt x="8711" y="143"/>
                  </a:lnTo>
                  <a:lnTo>
                    <a:pt x="8716" y="164"/>
                  </a:lnTo>
                  <a:lnTo>
                    <a:pt x="8718" y="174"/>
                  </a:lnTo>
                  <a:lnTo>
                    <a:pt x="8720" y="184"/>
                  </a:lnTo>
                  <a:lnTo>
                    <a:pt x="8720" y="194"/>
                  </a:lnTo>
                  <a:lnTo>
                    <a:pt x="8721" y="205"/>
                  </a:lnTo>
                  <a:lnTo>
                    <a:pt x="8721" y="5641"/>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0" name="Rectangle 8"/>
            <p:cNvSpPr>
              <a:spLocks noChangeArrowheads="1"/>
            </p:cNvSpPr>
            <p:nvPr/>
          </p:nvSpPr>
          <p:spPr bwMode="auto">
            <a:xfrm>
              <a:off x="860635" y="2391228"/>
              <a:ext cx="3572882" cy="221568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9"/>
            <p:cNvSpPr>
              <a:spLocks/>
            </p:cNvSpPr>
            <p:nvPr/>
          </p:nvSpPr>
          <p:spPr bwMode="auto">
            <a:xfrm>
              <a:off x="3177844" y="2197089"/>
              <a:ext cx="1410629" cy="1615455"/>
            </a:xfrm>
            <a:custGeom>
              <a:avLst/>
              <a:gdLst>
                <a:gd name="T0" fmla="*/ 3169 w 3169"/>
                <a:gd name="T1" fmla="*/ 3630 h 3630"/>
                <a:gd name="T2" fmla="*/ 2820 w 3169"/>
                <a:gd name="T3" fmla="*/ 3630 h 3630"/>
                <a:gd name="T4" fmla="*/ 2820 w 3169"/>
                <a:gd name="T5" fmla="*/ 436 h 3630"/>
                <a:gd name="T6" fmla="*/ 176 w 3169"/>
                <a:gd name="T7" fmla="*/ 436 h 3630"/>
                <a:gd name="T8" fmla="*/ 0 w 3169"/>
                <a:gd name="T9" fmla="*/ 0 h 3630"/>
                <a:gd name="T10" fmla="*/ 2965 w 3169"/>
                <a:gd name="T11" fmla="*/ 0 h 3630"/>
                <a:gd name="T12" fmla="*/ 2975 w 3169"/>
                <a:gd name="T13" fmla="*/ 0 h 3630"/>
                <a:gd name="T14" fmla="*/ 2985 w 3169"/>
                <a:gd name="T15" fmla="*/ 1 h 3630"/>
                <a:gd name="T16" fmla="*/ 2996 w 3169"/>
                <a:gd name="T17" fmla="*/ 2 h 3630"/>
                <a:gd name="T18" fmla="*/ 3006 w 3169"/>
                <a:gd name="T19" fmla="*/ 4 h 3630"/>
                <a:gd name="T20" fmla="*/ 3025 w 3169"/>
                <a:gd name="T21" fmla="*/ 9 h 3630"/>
                <a:gd name="T22" fmla="*/ 3044 w 3169"/>
                <a:gd name="T23" fmla="*/ 16 h 3630"/>
                <a:gd name="T24" fmla="*/ 3062 w 3169"/>
                <a:gd name="T25" fmla="*/ 25 h 3630"/>
                <a:gd name="T26" fmla="*/ 3079 w 3169"/>
                <a:gd name="T27" fmla="*/ 35 h 3630"/>
                <a:gd name="T28" fmla="*/ 3094 w 3169"/>
                <a:gd name="T29" fmla="*/ 47 h 3630"/>
                <a:gd name="T30" fmla="*/ 3109 w 3169"/>
                <a:gd name="T31" fmla="*/ 60 h 3630"/>
                <a:gd name="T32" fmla="*/ 3122 w 3169"/>
                <a:gd name="T33" fmla="*/ 74 h 3630"/>
                <a:gd name="T34" fmla="*/ 3134 w 3169"/>
                <a:gd name="T35" fmla="*/ 90 h 3630"/>
                <a:gd name="T36" fmla="*/ 3144 w 3169"/>
                <a:gd name="T37" fmla="*/ 107 h 3630"/>
                <a:gd name="T38" fmla="*/ 3153 w 3169"/>
                <a:gd name="T39" fmla="*/ 125 h 3630"/>
                <a:gd name="T40" fmla="*/ 3159 w 3169"/>
                <a:gd name="T41" fmla="*/ 143 h 3630"/>
                <a:gd name="T42" fmla="*/ 3164 w 3169"/>
                <a:gd name="T43" fmla="*/ 164 h 3630"/>
                <a:gd name="T44" fmla="*/ 3166 w 3169"/>
                <a:gd name="T45" fmla="*/ 174 h 3630"/>
                <a:gd name="T46" fmla="*/ 3168 w 3169"/>
                <a:gd name="T47" fmla="*/ 184 h 3630"/>
                <a:gd name="T48" fmla="*/ 3168 w 3169"/>
                <a:gd name="T49" fmla="*/ 194 h 3630"/>
                <a:gd name="T50" fmla="*/ 3169 w 3169"/>
                <a:gd name="T51" fmla="*/ 205 h 3630"/>
                <a:gd name="T52" fmla="*/ 3169 w 3169"/>
                <a:gd name="T53" fmla="*/ 3630 h 3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69" h="3630">
                  <a:moveTo>
                    <a:pt x="3169" y="3630"/>
                  </a:moveTo>
                  <a:lnTo>
                    <a:pt x="2820" y="3630"/>
                  </a:lnTo>
                  <a:lnTo>
                    <a:pt x="2820" y="436"/>
                  </a:lnTo>
                  <a:lnTo>
                    <a:pt x="176" y="436"/>
                  </a:lnTo>
                  <a:lnTo>
                    <a:pt x="0" y="0"/>
                  </a:lnTo>
                  <a:lnTo>
                    <a:pt x="2965" y="0"/>
                  </a:lnTo>
                  <a:lnTo>
                    <a:pt x="2975" y="0"/>
                  </a:lnTo>
                  <a:lnTo>
                    <a:pt x="2985" y="1"/>
                  </a:lnTo>
                  <a:lnTo>
                    <a:pt x="2996" y="2"/>
                  </a:lnTo>
                  <a:lnTo>
                    <a:pt x="3006" y="4"/>
                  </a:lnTo>
                  <a:lnTo>
                    <a:pt x="3025" y="9"/>
                  </a:lnTo>
                  <a:lnTo>
                    <a:pt x="3044" y="16"/>
                  </a:lnTo>
                  <a:lnTo>
                    <a:pt x="3062" y="25"/>
                  </a:lnTo>
                  <a:lnTo>
                    <a:pt x="3079" y="35"/>
                  </a:lnTo>
                  <a:lnTo>
                    <a:pt x="3094" y="47"/>
                  </a:lnTo>
                  <a:lnTo>
                    <a:pt x="3109" y="60"/>
                  </a:lnTo>
                  <a:lnTo>
                    <a:pt x="3122" y="74"/>
                  </a:lnTo>
                  <a:lnTo>
                    <a:pt x="3134" y="90"/>
                  </a:lnTo>
                  <a:lnTo>
                    <a:pt x="3144" y="107"/>
                  </a:lnTo>
                  <a:lnTo>
                    <a:pt x="3153" y="125"/>
                  </a:lnTo>
                  <a:lnTo>
                    <a:pt x="3159" y="143"/>
                  </a:lnTo>
                  <a:lnTo>
                    <a:pt x="3164" y="164"/>
                  </a:lnTo>
                  <a:lnTo>
                    <a:pt x="3166" y="174"/>
                  </a:lnTo>
                  <a:lnTo>
                    <a:pt x="3168" y="184"/>
                  </a:lnTo>
                  <a:lnTo>
                    <a:pt x="3168" y="194"/>
                  </a:lnTo>
                  <a:lnTo>
                    <a:pt x="3169" y="205"/>
                  </a:lnTo>
                  <a:lnTo>
                    <a:pt x="3169" y="3630"/>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2" name="Freeform 10"/>
            <p:cNvSpPr>
              <a:spLocks/>
            </p:cNvSpPr>
            <p:nvPr/>
          </p:nvSpPr>
          <p:spPr bwMode="auto">
            <a:xfrm>
              <a:off x="3256212" y="2391228"/>
              <a:ext cx="1177305" cy="1421316"/>
            </a:xfrm>
            <a:custGeom>
              <a:avLst/>
              <a:gdLst>
                <a:gd name="T0" fmla="*/ 2644 w 2644"/>
                <a:gd name="T1" fmla="*/ 3194 h 3194"/>
                <a:gd name="T2" fmla="*/ 1284 w 2644"/>
                <a:gd name="T3" fmla="*/ 3194 h 3194"/>
                <a:gd name="T4" fmla="*/ 0 w 2644"/>
                <a:gd name="T5" fmla="*/ 0 h 3194"/>
                <a:gd name="T6" fmla="*/ 2644 w 2644"/>
                <a:gd name="T7" fmla="*/ 0 h 3194"/>
                <a:gd name="T8" fmla="*/ 2644 w 2644"/>
                <a:gd name="T9" fmla="*/ 3194 h 3194"/>
              </a:gdLst>
              <a:ahLst/>
              <a:cxnLst>
                <a:cxn ang="0">
                  <a:pos x="T0" y="T1"/>
                </a:cxn>
                <a:cxn ang="0">
                  <a:pos x="T2" y="T3"/>
                </a:cxn>
                <a:cxn ang="0">
                  <a:pos x="T4" y="T5"/>
                </a:cxn>
                <a:cxn ang="0">
                  <a:pos x="T6" y="T7"/>
                </a:cxn>
                <a:cxn ang="0">
                  <a:pos x="T8" y="T9"/>
                </a:cxn>
              </a:cxnLst>
              <a:rect l="0" t="0" r="r" b="b"/>
              <a:pathLst>
                <a:path w="2644" h="3194">
                  <a:moveTo>
                    <a:pt x="2644" y="3194"/>
                  </a:moveTo>
                  <a:lnTo>
                    <a:pt x="1284" y="3194"/>
                  </a:lnTo>
                  <a:lnTo>
                    <a:pt x="0" y="0"/>
                  </a:lnTo>
                  <a:lnTo>
                    <a:pt x="2644" y="0"/>
                  </a:lnTo>
                  <a:lnTo>
                    <a:pt x="2644" y="3194"/>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5" name="TextBox 4"/>
          <p:cNvSpPr txBox="1"/>
          <p:nvPr/>
        </p:nvSpPr>
        <p:spPr>
          <a:xfrm>
            <a:off x="116069" y="4419600"/>
            <a:ext cx="5370331" cy="1200329"/>
          </a:xfrm>
          <a:prstGeom prst="rect">
            <a:avLst/>
          </a:prstGeom>
          <a:noFill/>
        </p:spPr>
        <p:txBody>
          <a:bodyPr wrap="square" rtlCol="0">
            <a:spAutoFit/>
          </a:bodyPr>
          <a:lstStyle/>
          <a:p>
            <a:r>
              <a:rPr lang="en-IN" sz="3600" b="1" dirty="0" smtClean="0">
                <a:solidFill>
                  <a:schemeClr val="accent1"/>
                </a:solidFill>
                <a:latin typeface="Rockwell" pitchFamily="18" charset="0"/>
              </a:rPr>
              <a:t>RFID’s File Tracking System</a:t>
            </a:r>
            <a:endParaRPr lang="id-ID" sz="3600" b="1" dirty="0">
              <a:solidFill>
                <a:schemeClr val="accent1"/>
              </a:solidFill>
              <a:latin typeface="Rockwell"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5057775" y="2656608"/>
            <a:ext cx="2257425" cy="2322368"/>
          </a:xfrm>
          <a:prstGeom prst="rect">
            <a:avLst/>
          </a:prstGeom>
          <a:noFill/>
          <a:ln w="9525">
            <a:noFill/>
            <a:miter lim="800000"/>
            <a:headEnd/>
            <a:tailEnd/>
          </a:ln>
          <a:effectLst/>
        </p:spPr>
      </p:pic>
      <p:grpSp>
        <p:nvGrpSpPr>
          <p:cNvPr id="3" name="Group 82"/>
          <p:cNvGrpSpPr/>
          <p:nvPr/>
        </p:nvGrpSpPr>
        <p:grpSpPr>
          <a:xfrm>
            <a:off x="6486525" y="4152900"/>
            <a:ext cx="2471850" cy="2099519"/>
            <a:chOff x="3098530" y="3340554"/>
            <a:chExt cx="3624533" cy="2144442"/>
          </a:xfrm>
        </p:grpSpPr>
        <p:sp>
          <p:nvSpPr>
            <p:cNvPr id="84" name="Freeform 83"/>
            <p:cNvSpPr>
              <a:spLocks/>
            </p:cNvSpPr>
            <p:nvPr/>
          </p:nvSpPr>
          <p:spPr bwMode="auto">
            <a:xfrm>
              <a:off x="3404878" y="3340554"/>
              <a:ext cx="3011836" cy="2014421"/>
            </a:xfrm>
            <a:custGeom>
              <a:avLst/>
              <a:gdLst>
                <a:gd name="T0" fmla="*/ 6556 w 6761"/>
                <a:gd name="T1" fmla="*/ 0 h 4522"/>
                <a:gd name="T2" fmla="*/ 205 w 6761"/>
                <a:gd name="T3" fmla="*/ 0 h 4522"/>
                <a:gd name="T4" fmla="*/ 194 w 6761"/>
                <a:gd name="T5" fmla="*/ 0 h 4522"/>
                <a:gd name="T6" fmla="*/ 183 w 6761"/>
                <a:gd name="T7" fmla="*/ 1 h 4522"/>
                <a:gd name="T8" fmla="*/ 173 w 6761"/>
                <a:gd name="T9" fmla="*/ 2 h 4522"/>
                <a:gd name="T10" fmla="*/ 163 w 6761"/>
                <a:gd name="T11" fmla="*/ 4 h 4522"/>
                <a:gd name="T12" fmla="*/ 144 w 6761"/>
                <a:gd name="T13" fmla="*/ 9 h 4522"/>
                <a:gd name="T14" fmla="*/ 125 w 6761"/>
                <a:gd name="T15" fmla="*/ 16 h 4522"/>
                <a:gd name="T16" fmla="*/ 107 w 6761"/>
                <a:gd name="T17" fmla="*/ 24 h 4522"/>
                <a:gd name="T18" fmla="*/ 90 w 6761"/>
                <a:gd name="T19" fmla="*/ 35 h 4522"/>
                <a:gd name="T20" fmla="*/ 75 w 6761"/>
                <a:gd name="T21" fmla="*/ 46 h 4522"/>
                <a:gd name="T22" fmla="*/ 60 w 6761"/>
                <a:gd name="T23" fmla="*/ 60 h 4522"/>
                <a:gd name="T24" fmla="*/ 47 w 6761"/>
                <a:gd name="T25" fmla="*/ 74 h 4522"/>
                <a:gd name="T26" fmla="*/ 35 w 6761"/>
                <a:gd name="T27" fmla="*/ 90 h 4522"/>
                <a:gd name="T28" fmla="*/ 25 w 6761"/>
                <a:gd name="T29" fmla="*/ 107 h 4522"/>
                <a:gd name="T30" fmla="*/ 16 w 6761"/>
                <a:gd name="T31" fmla="*/ 125 h 4522"/>
                <a:gd name="T32" fmla="*/ 9 w 6761"/>
                <a:gd name="T33" fmla="*/ 143 h 4522"/>
                <a:gd name="T34" fmla="*/ 4 w 6761"/>
                <a:gd name="T35" fmla="*/ 163 h 4522"/>
                <a:gd name="T36" fmla="*/ 3 w 6761"/>
                <a:gd name="T37" fmla="*/ 173 h 4522"/>
                <a:gd name="T38" fmla="*/ 1 w 6761"/>
                <a:gd name="T39" fmla="*/ 183 h 4522"/>
                <a:gd name="T40" fmla="*/ 0 w 6761"/>
                <a:gd name="T41" fmla="*/ 193 h 4522"/>
                <a:gd name="T42" fmla="*/ 0 w 6761"/>
                <a:gd name="T43" fmla="*/ 204 h 4522"/>
                <a:gd name="T44" fmla="*/ 0 w 6761"/>
                <a:gd name="T45" fmla="*/ 4522 h 4522"/>
                <a:gd name="T46" fmla="*/ 6761 w 6761"/>
                <a:gd name="T47" fmla="*/ 4522 h 4522"/>
                <a:gd name="T48" fmla="*/ 6761 w 6761"/>
                <a:gd name="T49" fmla="*/ 204 h 4522"/>
                <a:gd name="T50" fmla="*/ 6760 w 6761"/>
                <a:gd name="T51" fmla="*/ 193 h 4522"/>
                <a:gd name="T52" fmla="*/ 6759 w 6761"/>
                <a:gd name="T53" fmla="*/ 183 h 4522"/>
                <a:gd name="T54" fmla="*/ 6758 w 6761"/>
                <a:gd name="T55" fmla="*/ 173 h 4522"/>
                <a:gd name="T56" fmla="*/ 6756 w 6761"/>
                <a:gd name="T57" fmla="*/ 163 h 4522"/>
                <a:gd name="T58" fmla="*/ 6751 w 6761"/>
                <a:gd name="T59" fmla="*/ 143 h 4522"/>
                <a:gd name="T60" fmla="*/ 6744 w 6761"/>
                <a:gd name="T61" fmla="*/ 125 h 4522"/>
                <a:gd name="T62" fmla="*/ 6736 w 6761"/>
                <a:gd name="T63" fmla="*/ 107 h 4522"/>
                <a:gd name="T64" fmla="*/ 6726 w 6761"/>
                <a:gd name="T65" fmla="*/ 90 h 4522"/>
                <a:gd name="T66" fmla="*/ 6714 w 6761"/>
                <a:gd name="T67" fmla="*/ 74 h 4522"/>
                <a:gd name="T68" fmla="*/ 6701 w 6761"/>
                <a:gd name="T69" fmla="*/ 60 h 4522"/>
                <a:gd name="T70" fmla="*/ 6686 w 6761"/>
                <a:gd name="T71" fmla="*/ 47 h 4522"/>
                <a:gd name="T72" fmla="*/ 6669 w 6761"/>
                <a:gd name="T73" fmla="*/ 35 h 4522"/>
                <a:gd name="T74" fmla="*/ 6653 w 6761"/>
                <a:gd name="T75" fmla="*/ 24 h 4522"/>
                <a:gd name="T76" fmla="*/ 6635 w 6761"/>
                <a:gd name="T77" fmla="*/ 16 h 4522"/>
                <a:gd name="T78" fmla="*/ 6616 w 6761"/>
                <a:gd name="T79" fmla="*/ 9 h 4522"/>
                <a:gd name="T80" fmla="*/ 6597 w 6761"/>
                <a:gd name="T81" fmla="*/ 4 h 4522"/>
                <a:gd name="T82" fmla="*/ 6587 w 6761"/>
                <a:gd name="T83" fmla="*/ 2 h 4522"/>
                <a:gd name="T84" fmla="*/ 6576 w 6761"/>
                <a:gd name="T85" fmla="*/ 1 h 4522"/>
                <a:gd name="T86" fmla="*/ 6566 w 6761"/>
                <a:gd name="T87" fmla="*/ 0 h 4522"/>
                <a:gd name="T88" fmla="*/ 6556 w 6761"/>
                <a:gd name="T89" fmla="*/ 0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61" h="4522">
                  <a:moveTo>
                    <a:pt x="6556" y="0"/>
                  </a:moveTo>
                  <a:lnTo>
                    <a:pt x="205" y="0"/>
                  </a:lnTo>
                  <a:lnTo>
                    <a:pt x="194" y="0"/>
                  </a:lnTo>
                  <a:lnTo>
                    <a:pt x="183" y="1"/>
                  </a:lnTo>
                  <a:lnTo>
                    <a:pt x="173" y="2"/>
                  </a:lnTo>
                  <a:lnTo>
                    <a:pt x="163" y="4"/>
                  </a:lnTo>
                  <a:lnTo>
                    <a:pt x="144" y="9"/>
                  </a:lnTo>
                  <a:lnTo>
                    <a:pt x="125" y="16"/>
                  </a:lnTo>
                  <a:lnTo>
                    <a:pt x="107" y="24"/>
                  </a:lnTo>
                  <a:lnTo>
                    <a:pt x="90" y="35"/>
                  </a:lnTo>
                  <a:lnTo>
                    <a:pt x="75" y="46"/>
                  </a:lnTo>
                  <a:lnTo>
                    <a:pt x="60" y="60"/>
                  </a:lnTo>
                  <a:lnTo>
                    <a:pt x="47" y="74"/>
                  </a:lnTo>
                  <a:lnTo>
                    <a:pt x="35" y="90"/>
                  </a:lnTo>
                  <a:lnTo>
                    <a:pt x="25" y="107"/>
                  </a:lnTo>
                  <a:lnTo>
                    <a:pt x="16" y="125"/>
                  </a:lnTo>
                  <a:lnTo>
                    <a:pt x="9" y="143"/>
                  </a:lnTo>
                  <a:lnTo>
                    <a:pt x="4" y="163"/>
                  </a:lnTo>
                  <a:lnTo>
                    <a:pt x="3" y="173"/>
                  </a:lnTo>
                  <a:lnTo>
                    <a:pt x="1" y="183"/>
                  </a:lnTo>
                  <a:lnTo>
                    <a:pt x="0" y="193"/>
                  </a:lnTo>
                  <a:lnTo>
                    <a:pt x="0" y="204"/>
                  </a:lnTo>
                  <a:lnTo>
                    <a:pt x="0" y="4522"/>
                  </a:lnTo>
                  <a:lnTo>
                    <a:pt x="6761" y="4522"/>
                  </a:lnTo>
                  <a:lnTo>
                    <a:pt x="6761" y="204"/>
                  </a:lnTo>
                  <a:lnTo>
                    <a:pt x="6760" y="193"/>
                  </a:lnTo>
                  <a:lnTo>
                    <a:pt x="6759" y="183"/>
                  </a:lnTo>
                  <a:lnTo>
                    <a:pt x="6758" y="173"/>
                  </a:lnTo>
                  <a:lnTo>
                    <a:pt x="6756" y="163"/>
                  </a:lnTo>
                  <a:lnTo>
                    <a:pt x="6751" y="143"/>
                  </a:lnTo>
                  <a:lnTo>
                    <a:pt x="6744" y="125"/>
                  </a:lnTo>
                  <a:lnTo>
                    <a:pt x="6736" y="107"/>
                  </a:lnTo>
                  <a:lnTo>
                    <a:pt x="6726" y="90"/>
                  </a:lnTo>
                  <a:lnTo>
                    <a:pt x="6714" y="74"/>
                  </a:lnTo>
                  <a:lnTo>
                    <a:pt x="6701" y="60"/>
                  </a:lnTo>
                  <a:lnTo>
                    <a:pt x="6686" y="47"/>
                  </a:lnTo>
                  <a:lnTo>
                    <a:pt x="6669" y="35"/>
                  </a:lnTo>
                  <a:lnTo>
                    <a:pt x="6653" y="24"/>
                  </a:lnTo>
                  <a:lnTo>
                    <a:pt x="6635" y="16"/>
                  </a:lnTo>
                  <a:lnTo>
                    <a:pt x="6616" y="9"/>
                  </a:lnTo>
                  <a:lnTo>
                    <a:pt x="6597" y="4"/>
                  </a:lnTo>
                  <a:lnTo>
                    <a:pt x="6587" y="2"/>
                  </a:lnTo>
                  <a:lnTo>
                    <a:pt x="6576" y="1"/>
                  </a:lnTo>
                  <a:lnTo>
                    <a:pt x="6566" y="0"/>
                  </a:lnTo>
                  <a:lnTo>
                    <a:pt x="6556" y="0"/>
                  </a:lnTo>
                  <a:close/>
                </a:path>
              </a:pathLst>
            </a:custGeom>
            <a:solidFill>
              <a:srgbClr val="3346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5" name="Rectangle 84"/>
            <p:cNvSpPr>
              <a:spLocks noChangeArrowheads="1"/>
            </p:cNvSpPr>
            <p:nvPr/>
          </p:nvSpPr>
          <p:spPr bwMode="auto">
            <a:xfrm>
              <a:off x="3524211" y="3470575"/>
              <a:ext cx="2773169" cy="178466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id-ID"/>
            </a:p>
          </p:txBody>
        </p:sp>
        <p:sp>
          <p:nvSpPr>
            <p:cNvPr id="86" name="Freeform 85"/>
            <p:cNvSpPr>
              <a:spLocks/>
            </p:cNvSpPr>
            <p:nvPr/>
          </p:nvSpPr>
          <p:spPr bwMode="auto">
            <a:xfrm>
              <a:off x="3098530" y="5354976"/>
              <a:ext cx="3624533" cy="130020"/>
            </a:xfrm>
            <a:custGeom>
              <a:avLst/>
              <a:gdLst>
                <a:gd name="T0" fmla="*/ 0 w 8139"/>
                <a:gd name="T1" fmla="*/ 0 h 292"/>
                <a:gd name="T2" fmla="*/ 0 w 8139"/>
                <a:gd name="T3" fmla="*/ 122 h 292"/>
                <a:gd name="T4" fmla="*/ 0 w 8139"/>
                <a:gd name="T5" fmla="*/ 130 h 292"/>
                <a:gd name="T6" fmla="*/ 1 w 8139"/>
                <a:gd name="T7" fmla="*/ 138 h 292"/>
                <a:gd name="T8" fmla="*/ 3 w 8139"/>
                <a:gd name="T9" fmla="*/ 145 h 292"/>
                <a:gd name="T10" fmla="*/ 5 w 8139"/>
                <a:gd name="T11" fmla="*/ 153 h 292"/>
                <a:gd name="T12" fmla="*/ 8 w 8139"/>
                <a:gd name="T13" fmla="*/ 160 h 292"/>
                <a:gd name="T14" fmla="*/ 12 w 8139"/>
                <a:gd name="T15" fmla="*/ 167 h 292"/>
                <a:gd name="T16" fmla="*/ 16 w 8139"/>
                <a:gd name="T17" fmla="*/ 174 h 292"/>
                <a:gd name="T18" fmla="*/ 20 w 8139"/>
                <a:gd name="T19" fmla="*/ 180 h 292"/>
                <a:gd name="T20" fmla="*/ 25 w 8139"/>
                <a:gd name="T21" fmla="*/ 186 h 292"/>
                <a:gd name="T22" fmla="*/ 30 w 8139"/>
                <a:gd name="T23" fmla="*/ 192 h 292"/>
                <a:gd name="T24" fmla="*/ 36 w 8139"/>
                <a:gd name="T25" fmla="*/ 197 h 292"/>
                <a:gd name="T26" fmla="*/ 42 w 8139"/>
                <a:gd name="T27" fmla="*/ 202 h 292"/>
                <a:gd name="T28" fmla="*/ 48 w 8139"/>
                <a:gd name="T29" fmla="*/ 206 h 292"/>
                <a:gd name="T30" fmla="*/ 55 w 8139"/>
                <a:gd name="T31" fmla="*/ 210 h 292"/>
                <a:gd name="T32" fmla="*/ 62 w 8139"/>
                <a:gd name="T33" fmla="*/ 213 h 292"/>
                <a:gd name="T34" fmla="*/ 69 w 8139"/>
                <a:gd name="T35" fmla="*/ 216 h 292"/>
                <a:gd name="T36" fmla="*/ 255 w 8139"/>
                <a:gd name="T37" fmla="*/ 271 h 292"/>
                <a:gd name="T38" fmla="*/ 271 w 8139"/>
                <a:gd name="T39" fmla="*/ 275 h 292"/>
                <a:gd name="T40" fmla="*/ 288 w 8139"/>
                <a:gd name="T41" fmla="*/ 279 h 292"/>
                <a:gd name="T42" fmla="*/ 306 w 8139"/>
                <a:gd name="T43" fmla="*/ 283 h 292"/>
                <a:gd name="T44" fmla="*/ 325 w 8139"/>
                <a:gd name="T45" fmla="*/ 286 h 292"/>
                <a:gd name="T46" fmla="*/ 344 w 8139"/>
                <a:gd name="T47" fmla="*/ 288 h 292"/>
                <a:gd name="T48" fmla="*/ 363 w 8139"/>
                <a:gd name="T49" fmla="*/ 290 h 292"/>
                <a:gd name="T50" fmla="*/ 381 w 8139"/>
                <a:gd name="T51" fmla="*/ 292 h 292"/>
                <a:gd name="T52" fmla="*/ 396 w 8139"/>
                <a:gd name="T53" fmla="*/ 292 h 292"/>
                <a:gd name="T54" fmla="*/ 7742 w 8139"/>
                <a:gd name="T55" fmla="*/ 292 h 292"/>
                <a:gd name="T56" fmla="*/ 7758 w 8139"/>
                <a:gd name="T57" fmla="*/ 292 h 292"/>
                <a:gd name="T58" fmla="*/ 7776 w 8139"/>
                <a:gd name="T59" fmla="*/ 290 h 292"/>
                <a:gd name="T60" fmla="*/ 7794 w 8139"/>
                <a:gd name="T61" fmla="*/ 288 h 292"/>
                <a:gd name="T62" fmla="*/ 7813 w 8139"/>
                <a:gd name="T63" fmla="*/ 286 h 292"/>
                <a:gd name="T64" fmla="*/ 7832 w 8139"/>
                <a:gd name="T65" fmla="*/ 283 h 292"/>
                <a:gd name="T66" fmla="*/ 7851 w 8139"/>
                <a:gd name="T67" fmla="*/ 279 h 292"/>
                <a:gd name="T68" fmla="*/ 7868 w 8139"/>
                <a:gd name="T69" fmla="*/ 275 h 292"/>
                <a:gd name="T70" fmla="*/ 7883 w 8139"/>
                <a:gd name="T71" fmla="*/ 271 h 292"/>
                <a:gd name="T72" fmla="*/ 8070 w 8139"/>
                <a:gd name="T73" fmla="*/ 216 h 292"/>
                <a:gd name="T74" fmla="*/ 8077 w 8139"/>
                <a:gd name="T75" fmla="*/ 213 h 292"/>
                <a:gd name="T76" fmla="*/ 8084 w 8139"/>
                <a:gd name="T77" fmla="*/ 210 h 292"/>
                <a:gd name="T78" fmla="*/ 8091 w 8139"/>
                <a:gd name="T79" fmla="*/ 206 h 292"/>
                <a:gd name="T80" fmla="*/ 8097 w 8139"/>
                <a:gd name="T81" fmla="*/ 202 h 292"/>
                <a:gd name="T82" fmla="*/ 8103 w 8139"/>
                <a:gd name="T83" fmla="*/ 197 h 292"/>
                <a:gd name="T84" fmla="*/ 8109 w 8139"/>
                <a:gd name="T85" fmla="*/ 192 h 292"/>
                <a:gd name="T86" fmla="*/ 8114 w 8139"/>
                <a:gd name="T87" fmla="*/ 186 h 292"/>
                <a:gd name="T88" fmla="*/ 8119 w 8139"/>
                <a:gd name="T89" fmla="*/ 180 h 292"/>
                <a:gd name="T90" fmla="*/ 8123 w 8139"/>
                <a:gd name="T91" fmla="*/ 174 h 292"/>
                <a:gd name="T92" fmla="*/ 8127 w 8139"/>
                <a:gd name="T93" fmla="*/ 167 h 292"/>
                <a:gd name="T94" fmla="*/ 8131 w 8139"/>
                <a:gd name="T95" fmla="*/ 160 h 292"/>
                <a:gd name="T96" fmla="*/ 8134 w 8139"/>
                <a:gd name="T97" fmla="*/ 153 h 292"/>
                <a:gd name="T98" fmla="*/ 8136 w 8139"/>
                <a:gd name="T99" fmla="*/ 145 h 292"/>
                <a:gd name="T100" fmla="*/ 8138 w 8139"/>
                <a:gd name="T101" fmla="*/ 138 h 292"/>
                <a:gd name="T102" fmla="*/ 8139 w 8139"/>
                <a:gd name="T103" fmla="*/ 130 h 292"/>
                <a:gd name="T104" fmla="*/ 8139 w 8139"/>
                <a:gd name="T105" fmla="*/ 122 h 292"/>
                <a:gd name="T106" fmla="*/ 8139 w 8139"/>
                <a:gd name="T107" fmla="*/ 0 h 292"/>
                <a:gd name="T108" fmla="*/ 0 w 8139"/>
                <a:gd name="T109"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39" h="292">
                  <a:moveTo>
                    <a:pt x="0" y="0"/>
                  </a:moveTo>
                  <a:lnTo>
                    <a:pt x="0" y="122"/>
                  </a:lnTo>
                  <a:lnTo>
                    <a:pt x="0" y="130"/>
                  </a:lnTo>
                  <a:lnTo>
                    <a:pt x="1" y="138"/>
                  </a:lnTo>
                  <a:lnTo>
                    <a:pt x="3" y="145"/>
                  </a:lnTo>
                  <a:lnTo>
                    <a:pt x="5" y="153"/>
                  </a:lnTo>
                  <a:lnTo>
                    <a:pt x="8" y="160"/>
                  </a:lnTo>
                  <a:lnTo>
                    <a:pt x="12" y="167"/>
                  </a:lnTo>
                  <a:lnTo>
                    <a:pt x="16" y="174"/>
                  </a:lnTo>
                  <a:lnTo>
                    <a:pt x="20" y="180"/>
                  </a:lnTo>
                  <a:lnTo>
                    <a:pt x="25" y="186"/>
                  </a:lnTo>
                  <a:lnTo>
                    <a:pt x="30" y="192"/>
                  </a:lnTo>
                  <a:lnTo>
                    <a:pt x="36" y="197"/>
                  </a:lnTo>
                  <a:lnTo>
                    <a:pt x="42" y="202"/>
                  </a:lnTo>
                  <a:lnTo>
                    <a:pt x="48" y="206"/>
                  </a:lnTo>
                  <a:lnTo>
                    <a:pt x="55" y="210"/>
                  </a:lnTo>
                  <a:lnTo>
                    <a:pt x="62" y="213"/>
                  </a:lnTo>
                  <a:lnTo>
                    <a:pt x="69" y="216"/>
                  </a:lnTo>
                  <a:lnTo>
                    <a:pt x="255" y="271"/>
                  </a:lnTo>
                  <a:lnTo>
                    <a:pt x="271" y="275"/>
                  </a:lnTo>
                  <a:lnTo>
                    <a:pt x="288" y="279"/>
                  </a:lnTo>
                  <a:lnTo>
                    <a:pt x="306" y="283"/>
                  </a:lnTo>
                  <a:lnTo>
                    <a:pt x="325" y="286"/>
                  </a:lnTo>
                  <a:lnTo>
                    <a:pt x="344" y="288"/>
                  </a:lnTo>
                  <a:lnTo>
                    <a:pt x="363" y="290"/>
                  </a:lnTo>
                  <a:lnTo>
                    <a:pt x="381" y="292"/>
                  </a:lnTo>
                  <a:lnTo>
                    <a:pt x="396" y="292"/>
                  </a:lnTo>
                  <a:lnTo>
                    <a:pt x="7742" y="292"/>
                  </a:lnTo>
                  <a:lnTo>
                    <a:pt x="7758" y="292"/>
                  </a:lnTo>
                  <a:lnTo>
                    <a:pt x="7776" y="290"/>
                  </a:lnTo>
                  <a:lnTo>
                    <a:pt x="7794" y="288"/>
                  </a:lnTo>
                  <a:lnTo>
                    <a:pt x="7813" y="286"/>
                  </a:lnTo>
                  <a:lnTo>
                    <a:pt x="7832" y="283"/>
                  </a:lnTo>
                  <a:lnTo>
                    <a:pt x="7851" y="279"/>
                  </a:lnTo>
                  <a:lnTo>
                    <a:pt x="7868" y="275"/>
                  </a:lnTo>
                  <a:lnTo>
                    <a:pt x="7883" y="271"/>
                  </a:lnTo>
                  <a:lnTo>
                    <a:pt x="8070" y="216"/>
                  </a:lnTo>
                  <a:lnTo>
                    <a:pt x="8077" y="213"/>
                  </a:lnTo>
                  <a:lnTo>
                    <a:pt x="8084" y="210"/>
                  </a:lnTo>
                  <a:lnTo>
                    <a:pt x="8091" y="206"/>
                  </a:lnTo>
                  <a:lnTo>
                    <a:pt x="8097" y="202"/>
                  </a:lnTo>
                  <a:lnTo>
                    <a:pt x="8103" y="197"/>
                  </a:lnTo>
                  <a:lnTo>
                    <a:pt x="8109" y="192"/>
                  </a:lnTo>
                  <a:lnTo>
                    <a:pt x="8114" y="186"/>
                  </a:lnTo>
                  <a:lnTo>
                    <a:pt x="8119" y="180"/>
                  </a:lnTo>
                  <a:lnTo>
                    <a:pt x="8123" y="174"/>
                  </a:lnTo>
                  <a:lnTo>
                    <a:pt x="8127" y="167"/>
                  </a:lnTo>
                  <a:lnTo>
                    <a:pt x="8131" y="160"/>
                  </a:lnTo>
                  <a:lnTo>
                    <a:pt x="8134" y="153"/>
                  </a:lnTo>
                  <a:lnTo>
                    <a:pt x="8136" y="145"/>
                  </a:lnTo>
                  <a:lnTo>
                    <a:pt x="8138" y="138"/>
                  </a:lnTo>
                  <a:lnTo>
                    <a:pt x="8139" y="130"/>
                  </a:lnTo>
                  <a:lnTo>
                    <a:pt x="8139" y="122"/>
                  </a:lnTo>
                  <a:lnTo>
                    <a:pt x="8139" y="0"/>
                  </a:lnTo>
                  <a:lnTo>
                    <a:pt x="0"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Freeform 86"/>
            <p:cNvSpPr>
              <a:spLocks/>
            </p:cNvSpPr>
            <p:nvPr/>
          </p:nvSpPr>
          <p:spPr bwMode="auto">
            <a:xfrm>
              <a:off x="4642741" y="5354976"/>
              <a:ext cx="536110" cy="40965"/>
            </a:xfrm>
            <a:custGeom>
              <a:avLst/>
              <a:gdLst>
                <a:gd name="T0" fmla="*/ 0 w 1207"/>
                <a:gd name="T1" fmla="*/ 0 h 93"/>
                <a:gd name="T2" fmla="*/ 1 w 1207"/>
                <a:gd name="T3" fmla="*/ 10 h 93"/>
                <a:gd name="T4" fmla="*/ 3 w 1207"/>
                <a:gd name="T5" fmla="*/ 19 h 93"/>
                <a:gd name="T6" fmla="*/ 6 w 1207"/>
                <a:gd name="T7" fmla="*/ 28 h 93"/>
                <a:gd name="T8" fmla="*/ 10 w 1207"/>
                <a:gd name="T9" fmla="*/ 37 h 93"/>
                <a:gd name="T10" fmla="*/ 15 w 1207"/>
                <a:gd name="T11" fmla="*/ 45 h 93"/>
                <a:gd name="T12" fmla="*/ 20 w 1207"/>
                <a:gd name="T13" fmla="*/ 52 h 93"/>
                <a:gd name="T14" fmla="*/ 26 w 1207"/>
                <a:gd name="T15" fmla="*/ 60 h 93"/>
                <a:gd name="T16" fmla="*/ 32 w 1207"/>
                <a:gd name="T17" fmla="*/ 66 h 93"/>
                <a:gd name="T18" fmla="*/ 39 w 1207"/>
                <a:gd name="T19" fmla="*/ 72 h 93"/>
                <a:gd name="T20" fmla="*/ 47 w 1207"/>
                <a:gd name="T21" fmla="*/ 77 h 93"/>
                <a:gd name="T22" fmla="*/ 55 w 1207"/>
                <a:gd name="T23" fmla="*/ 82 h 93"/>
                <a:gd name="T24" fmla="*/ 63 w 1207"/>
                <a:gd name="T25" fmla="*/ 86 h 93"/>
                <a:gd name="T26" fmla="*/ 72 w 1207"/>
                <a:gd name="T27" fmla="*/ 89 h 93"/>
                <a:gd name="T28" fmla="*/ 81 w 1207"/>
                <a:gd name="T29" fmla="*/ 91 h 93"/>
                <a:gd name="T30" fmla="*/ 91 w 1207"/>
                <a:gd name="T31" fmla="*/ 93 h 93"/>
                <a:gd name="T32" fmla="*/ 101 w 1207"/>
                <a:gd name="T33" fmla="*/ 93 h 93"/>
                <a:gd name="T34" fmla="*/ 1105 w 1207"/>
                <a:gd name="T35" fmla="*/ 93 h 93"/>
                <a:gd name="T36" fmla="*/ 1115 w 1207"/>
                <a:gd name="T37" fmla="*/ 93 h 93"/>
                <a:gd name="T38" fmla="*/ 1125 w 1207"/>
                <a:gd name="T39" fmla="*/ 91 h 93"/>
                <a:gd name="T40" fmla="*/ 1135 w 1207"/>
                <a:gd name="T41" fmla="*/ 89 h 93"/>
                <a:gd name="T42" fmla="*/ 1144 w 1207"/>
                <a:gd name="T43" fmla="*/ 86 h 93"/>
                <a:gd name="T44" fmla="*/ 1152 w 1207"/>
                <a:gd name="T45" fmla="*/ 82 h 93"/>
                <a:gd name="T46" fmla="*/ 1160 w 1207"/>
                <a:gd name="T47" fmla="*/ 77 h 93"/>
                <a:gd name="T48" fmla="*/ 1168 w 1207"/>
                <a:gd name="T49" fmla="*/ 72 h 93"/>
                <a:gd name="T50" fmla="*/ 1175 w 1207"/>
                <a:gd name="T51" fmla="*/ 66 h 93"/>
                <a:gd name="T52" fmla="*/ 1181 w 1207"/>
                <a:gd name="T53" fmla="*/ 60 h 93"/>
                <a:gd name="T54" fmla="*/ 1187 w 1207"/>
                <a:gd name="T55" fmla="*/ 52 h 93"/>
                <a:gd name="T56" fmla="*/ 1192 w 1207"/>
                <a:gd name="T57" fmla="*/ 45 h 93"/>
                <a:gd name="T58" fmla="*/ 1197 w 1207"/>
                <a:gd name="T59" fmla="*/ 37 h 93"/>
                <a:gd name="T60" fmla="*/ 1200 w 1207"/>
                <a:gd name="T61" fmla="*/ 28 h 93"/>
                <a:gd name="T62" fmla="*/ 1203 w 1207"/>
                <a:gd name="T63" fmla="*/ 19 h 93"/>
                <a:gd name="T64" fmla="*/ 1206 w 1207"/>
                <a:gd name="T65" fmla="*/ 10 h 93"/>
                <a:gd name="T66" fmla="*/ 1207 w 1207"/>
                <a:gd name="T67" fmla="*/ 0 h 93"/>
                <a:gd name="T68" fmla="*/ 0 w 1207"/>
                <a:gd name="T6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7" h="93">
                  <a:moveTo>
                    <a:pt x="0" y="0"/>
                  </a:moveTo>
                  <a:lnTo>
                    <a:pt x="1" y="10"/>
                  </a:lnTo>
                  <a:lnTo>
                    <a:pt x="3" y="19"/>
                  </a:lnTo>
                  <a:lnTo>
                    <a:pt x="6" y="28"/>
                  </a:lnTo>
                  <a:lnTo>
                    <a:pt x="10" y="37"/>
                  </a:lnTo>
                  <a:lnTo>
                    <a:pt x="15" y="45"/>
                  </a:lnTo>
                  <a:lnTo>
                    <a:pt x="20" y="52"/>
                  </a:lnTo>
                  <a:lnTo>
                    <a:pt x="26" y="60"/>
                  </a:lnTo>
                  <a:lnTo>
                    <a:pt x="32" y="66"/>
                  </a:lnTo>
                  <a:lnTo>
                    <a:pt x="39" y="72"/>
                  </a:lnTo>
                  <a:lnTo>
                    <a:pt x="47" y="77"/>
                  </a:lnTo>
                  <a:lnTo>
                    <a:pt x="55" y="82"/>
                  </a:lnTo>
                  <a:lnTo>
                    <a:pt x="63" y="86"/>
                  </a:lnTo>
                  <a:lnTo>
                    <a:pt x="72" y="89"/>
                  </a:lnTo>
                  <a:lnTo>
                    <a:pt x="81" y="91"/>
                  </a:lnTo>
                  <a:lnTo>
                    <a:pt x="91" y="93"/>
                  </a:lnTo>
                  <a:lnTo>
                    <a:pt x="101" y="93"/>
                  </a:lnTo>
                  <a:lnTo>
                    <a:pt x="1105" y="93"/>
                  </a:lnTo>
                  <a:lnTo>
                    <a:pt x="1115" y="93"/>
                  </a:lnTo>
                  <a:lnTo>
                    <a:pt x="1125" y="91"/>
                  </a:lnTo>
                  <a:lnTo>
                    <a:pt x="1135" y="89"/>
                  </a:lnTo>
                  <a:lnTo>
                    <a:pt x="1144" y="86"/>
                  </a:lnTo>
                  <a:lnTo>
                    <a:pt x="1152" y="82"/>
                  </a:lnTo>
                  <a:lnTo>
                    <a:pt x="1160" y="77"/>
                  </a:lnTo>
                  <a:lnTo>
                    <a:pt x="1168" y="72"/>
                  </a:lnTo>
                  <a:lnTo>
                    <a:pt x="1175" y="66"/>
                  </a:lnTo>
                  <a:lnTo>
                    <a:pt x="1181" y="60"/>
                  </a:lnTo>
                  <a:lnTo>
                    <a:pt x="1187" y="52"/>
                  </a:lnTo>
                  <a:lnTo>
                    <a:pt x="1192" y="45"/>
                  </a:lnTo>
                  <a:lnTo>
                    <a:pt x="1197" y="37"/>
                  </a:lnTo>
                  <a:lnTo>
                    <a:pt x="1200" y="28"/>
                  </a:lnTo>
                  <a:lnTo>
                    <a:pt x="1203" y="19"/>
                  </a:lnTo>
                  <a:lnTo>
                    <a:pt x="1206" y="10"/>
                  </a:lnTo>
                  <a:lnTo>
                    <a:pt x="1207" y="0"/>
                  </a:lnTo>
                  <a:lnTo>
                    <a:pt x="0" y="0"/>
                  </a:ln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8" name="Freeform 87"/>
            <p:cNvSpPr>
              <a:spLocks/>
            </p:cNvSpPr>
            <p:nvPr/>
          </p:nvSpPr>
          <p:spPr bwMode="auto">
            <a:xfrm>
              <a:off x="5022115" y="3340554"/>
              <a:ext cx="1394599" cy="2014421"/>
            </a:xfrm>
            <a:custGeom>
              <a:avLst/>
              <a:gdLst>
                <a:gd name="T0" fmla="*/ 3130 w 3130"/>
                <a:gd name="T1" fmla="*/ 4522 h 4522"/>
                <a:gd name="T2" fmla="*/ 1819 w 3130"/>
                <a:gd name="T3" fmla="*/ 4522 h 4522"/>
                <a:gd name="T4" fmla="*/ 1729 w 3130"/>
                <a:gd name="T5" fmla="*/ 4299 h 4522"/>
                <a:gd name="T6" fmla="*/ 2865 w 3130"/>
                <a:gd name="T7" fmla="*/ 4299 h 4522"/>
                <a:gd name="T8" fmla="*/ 2865 w 3130"/>
                <a:gd name="T9" fmla="*/ 289 h 4522"/>
                <a:gd name="T10" fmla="*/ 116 w 3130"/>
                <a:gd name="T11" fmla="*/ 289 h 4522"/>
                <a:gd name="T12" fmla="*/ 0 w 3130"/>
                <a:gd name="T13" fmla="*/ 0 h 4522"/>
                <a:gd name="T14" fmla="*/ 2925 w 3130"/>
                <a:gd name="T15" fmla="*/ 0 h 4522"/>
                <a:gd name="T16" fmla="*/ 2935 w 3130"/>
                <a:gd name="T17" fmla="*/ 0 h 4522"/>
                <a:gd name="T18" fmla="*/ 2945 w 3130"/>
                <a:gd name="T19" fmla="*/ 1 h 4522"/>
                <a:gd name="T20" fmla="*/ 2956 w 3130"/>
                <a:gd name="T21" fmla="*/ 2 h 4522"/>
                <a:gd name="T22" fmla="*/ 2966 w 3130"/>
                <a:gd name="T23" fmla="*/ 4 h 4522"/>
                <a:gd name="T24" fmla="*/ 2985 w 3130"/>
                <a:gd name="T25" fmla="*/ 9 h 4522"/>
                <a:gd name="T26" fmla="*/ 3004 w 3130"/>
                <a:gd name="T27" fmla="*/ 16 h 4522"/>
                <a:gd name="T28" fmla="*/ 3022 w 3130"/>
                <a:gd name="T29" fmla="*/ 24 h 4522"/>
                <a:gd name="T30" fmla="*/ 3038 w 3130"/>
                <a:gd name="T31" fmla="*/ 35 h 4522"/>
                <a:gd name="T32" fmla="*/ 3055 w 3130"/>
                <a:gd name="T33" fmla="*/ 46 h 4522"/>
                <a:gd name="T34" fmla="*/ 3070 w 3130"/>
                <a:gd name="T35" fmla="*/ 60 h 4522"/>
                <a:gd name="T36" fmla="*/ 3083 w 3130"/>
                <a:gd name="T37" fmla="*/ 74 h 4522"/>
                <a:gd name="T38" fmla="*/ 3095 w 3130"/>
                <a:gd name="T39" fmla="*/ 90 h 4522"/>
                <a:gd name="T40" fmla="*/ 3105 w 3130"/>
                <a:gd name="T41" fmla="*/ 107 h 4522"/>
                <a:gd name="T42" fmla="*/ 3113 w 3130"/>
                <a:gd name="T43" fmla="*/ 125 h 4522"/>
                <a:gd name="T44" fmla="*/ 3120 w 3130"/>
                <a:gd name="T45" fmla="*/ 143 h 4522"/>
                <a:gd name="T46" fmla="*/ 3125 w 3130"/>
                <a:gd name="T47" fmla="*/ 163 h 4522"/>
                <a:gd name="T48" fmla="*/ 3127 w 3130"/>
                <a:gd name="T49" fmla="*/ 173 h 4522"/>
                <a:gd name="T50" fmla="*/ 3128 w 3130"/>
                <a:gd name="T51" fmla="*/ 183 h 4522"/>
                <a:gd name="T52" fmla="*/ 3129 w 3130"/>
                <a:gd name="T53" fmla="*/ 193 h 4522"/>
                <a:gd name="T54" fmla="*/ 3130 w 3130"/>
                <a:gd name="T55" fmla="*/ 204 h 4522"/>
                <a:gd name="T56" fmla="*/ 3130 w 3130"/>
                <a:gd name="T57" fmla="*/ 4522 h 4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30" h="4522">
                  <a:moveTo>
                    <a:pt x="3130" y="4522"/>
                  </a:moveTo>
                  <a:lnTo>
                    <a:pt x="1819" y="4522"/>
                  </a:lnTo>
                  <a:lnTo>
                    <a:pt x="1729" y="4299"/>
                  </a:lnTo>
                  <a:lnTo>
                    <a:pt x="2865" y="4299"/>
                  </a:lnTo>
                  <a:lnTo>
                    <a:pt x="2865" y="289"/>
                  </a:lnTo>
                  <a:lnTo>
                    <a:pt x="116" y="289"/>
                  </a:lnTo>
                  <a:lnTo>
                    <a:pt x="0" y="0"/>
                  </a:lnTo>
                  <a:lnTo>
                    <a:pt x="2925" y="0"/>
                  </a:lnTo>
                  <a:lnTo>
                    <a:pt x="2935" y="0"/>
                  </a:lnTo>
                  <a:lnTo>
                    <a:pt x="2945" y="1"/>
                  </a:lnTo>
                  <a:lnTo>
                    <a:pt x="2956" y="2"/>
                  </a:lnTo>
                  <a:lnTo>
                    <a:pt x="2966" y="4"/>
                  </a:lnTo>
                  <a:lnTo>
                    <a:pt x="2985" y="9"/>
                  </a:lnTo>
                  <a:lnTo>
                    <a:pt x="3004" y="16"/>
                  </a:lnTo>
                  <a:lnTo>
                    <a:pt x="3022" y="24"/>
                  </a:lnTo>
                  <a:lnTo>
                    <a:pt x="3038" y="35"/>
                  </a:lnTo>
                  <a:lnTo>
                    <a:pt x="3055" y="46"/>
                  </a:lnTo>
                  <a:lnTo>
                    <a:pt x="3070" y="60"/>
                  </a:lnTo>
                  <a:lnTo>
                    <a:pt x="3083" y="74"/>
                  </a:lnTo>
                  <a:lnTo>
                    <a:pt x="3095" y="90"/>
                  </a:lnTo>
                  <a:lnTo>
                    <a:pt x="3105" y="107"/>
                  </a:lnTo>
                  <a:lnTo>
                    <a:pt x="3113" y="125"/>
                  </a:lnTo>
                  <a:lnTo>
                    <a:pt x="3120" y="143"/>
                  </a:lnTo>
                  <a:lnTo>
                    <a:pt x="3125" y="163"/>
                  </a:lnTo>
                  <a:lnTo>
                    <a:pt x="3127" y="173"/>
                  </a:lnTo>
                  <a:lnTo>
                    <a:pt x="3128" y="183"/>
                  </a:lnTo>
                  <a:lnTo>
                    <a:pt x="3129" y="193"/>
                  </a:lnTo>
                  <a:lnTo>
                    <a:pt x="3130" y="204"/>
                  </a:lnTo>
                  <a:lnTo>
                    <a:pt x="3130" y="4522"/>
                  </a:lnTo>
                  <a:close/>
                </a:path>
              </a:pathLst>
            </a:custGeom>
            <a:solidFill>
              <a:srgbClr val="4551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9" name="Freeform 88"/>
            <p:cNvSpPr>
              <a:spLocks/>
            </p:cNvSpPr>
            <p:nvPr/>
          </p:nvSpPr>
          <p:spPr bwMode="auto">
            <a:xfrm>
              <a:off x="5073767" y="3470575"/>
              <a:ext cx="1223614" cy="1784660"/>
            </a:xfrm>
            <a:custGeom>
              <a:avLst/>
              <a:gdLst>
                <a:gd name="T0" fmla="*/ 2749 w 2749"/>
                <a:gd name="T1" fmla="*/ 4010 h 4010"/>
                <a:gd name="T2" fmla="*/ 1613 w 2749"/>
                <a:gd name="T3" fmla="*/ 4010 h 4010"/>
                <a:gd name="T4" fmla="*/ 0 w 2749"/>
                <a:gd name="T5" fmla="*/ 0 h 4010"/>
                <a:gd name="T6" fmla="*/ 2749 w 2749"/>
                <a:gd name="T7" fmla="*/ 0 h 4010"/>
                <a:gd name="T8" fmla="*/ 2749 w 2749"/>
                <a:gd name="T9" fmla="*/ 4010 h 4010"/>
              </a:gdLst>
              <a:ahLst/>
              <a:cxnLst>
                <a:cxn ang="0">
                  <a:pos x="T0" y="T1"/>
                </a:cxn>
                <a:cxn ang="0">
                  <a:pos x="T2" y="T3"/>
                </a:cxn>
                <a:cxn ang="0">
                  <a:pos x="T4" y="T5"/>
                </a:cxn>
                <a:cxn ang="0">
                  <a:pos x="T6" y="T7"/>
                </a:cxn>
                <a:cxn ang="0">
                  <a:pos x="T8" y="T9"/>
                </a:cxn>
              </a:cxnLst>
              <a:rect l="0" t="0" r="r" b="b"/>
              <a:pathLst>
                <a:path w="2749" h="4010">
                  <a:moveTo>
                    <a:pt x="2749" y="4010"/>
                  </a:moveTo>
                  <a:lnTo>
                    <a:pt x="1613" y="4010"/>
                  </a:lnTo>
                  <a:lnTo>
                    <a:pt x="0" y="0"/>
                  </a:lnTo>
                  <a:lnTo>
                    <a:pt x="2749" y="0"/>
                  </a:lnTo>
                  <a:lnTo>
                    <a:pt x="2749" y="4010"/>
                  </a:lnTo>
                  <a:close/>
                </a:path>
              </a:pathLst>
            </a:custGeom>
            <a:solidFill>
              <a:schemeClr val="bg1">
                <a:alpha val="28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 name="Group 91"/>
          <p:cNvGrpSpPr/>
          <p:nvPr/>
        </p:nvGrpSpPr>
        <p:grpSpPr>
          <a:xfrm>
            <a:off x="6825722" y="4369036"/>
            <a:ext cx="674076" cy="899646"/>
            <a:chOff x="698500" y="1562100"/>
            <a:chExt cx="3520591" cy="3524030"/>
          </a:xfrm>
        </p:grpSpPr>
        <p:sp>
          <p:nvSpPr>
            <p:cNvPr id="93"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Oval 93"/>
            <p:cNvSpPr/>
            <p:nvPr/>
          </p:nvSpPr>
          <p:spPr>
            <a:xfrm>
              <a:off x="1195145"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6" name="Group 94"/>
          <p:cNvGrpSpPr/>
          <p:nvPr/>
        </p:nvGrpSpPr>
        <p:grpSpPr>
          <a:xfrm>
            <a:off x="7494189" y="4674317"/>
            <a:ext cx="505732" cy="674968"/>
            <a:chOff x="698500" y="1562100"/>
            <a:chExt cx="3520591" cy="3524030"/>
          </a:xfrm>
        </p:grpSpPr>
        <p:sp>
          <p:nvSpPr>
            <p:cNvPr id="96" name="Freeform 34"/>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97" name="Oval 96"/>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 name="Group 97"/>
          <p:cNvGrpSpPr/>
          <p:nvPr/>
        </p:nvGrpSpPr>
        <p:grpSpPr>
          <a:xfrm>
            <a:off x="7217888" y="5198900"/>
            <a:ext cx="371391" cy="495672"/>
            <a:chOff x="698500" y="1562100"/>
            <a:chExt cx="3520591" cy="3524030"/>
          </a:xfrm>
        </p:grpSpPr>
        <p:sp>
          <p:nvSpPr>
            <p:cNvPr id="99" name="Freeform 98"/>
            <p:cNvSpPr>
              <a:spLocks noEditPoints="1"/>
            </p:cNvSpPr>
            <p:nvPr/>
          </p:nvSpPr>
          <p:spPr bwMode="auto">
            <a:xfrm>
              <a:off x="698500" y="1562100"/>
              <a:ext cx="3520591" cy="3524030"/>
            </a:xfrm>
            <a:custGeom>
              <a:avLst/>
              <a:gdLst>
                <a:gd name="T0" fmla="*/ 6223 w 10244"/>
                <a:gd name="T1" fmla="*/ 1068 h 10249"/>
                <a:gd name="T2" fmla="*/ 6451 w 10244"/>
                <a:gd name="T3" fmla="*/ 1137 h 10249"/>
                <a:gd name="T4" fmla="*/ 6673 w 10244"/>
                <a:gd name="T5" fmla="*/ 1219 h 10249"/>
                <a:gd name="T6" fmla="*/ 6889 w 10244"/>
                <a:gd name="T7" fmla="*/ 1313 h 10249"/>
                <a:gd name="T8" fmla="*/ 7098 w 10244"/>
                <a:gd name="T9" fmla="*/ 1417 h 10249"/>
                <a:gd name="T10" fmla="*/ 7342 w 10244"/>
                <a:gd name="T11" fmla="*/ 1559 h 10249"/>
                <a:gd name="T12" fmla="*/ 8743 w 10244"/>
                <a:gd name="T13" fmla="*/ 3006 h 10249"/>
                <a:gd name="T14" fmla="*/ 8947 w 10244"/>
                <a:gd name="T15" fmla="*/ 3401 h 10249"/>
                <a:gd name="T16" fmla="*/ 9107 w 10244"/>
                <a:gd name="T17" fmla="*/ 3819 h 10249"/>
                <a:gd name="T18" fmla="*/ 9224 w 10244"/>
                <a:gd name="T19" fmla="*/ 4257 h 10249"/>
                <a:gd name="T20" fmla="*/ 9153 w 10244"/>
                <a:gd name="T21" fmla="*/ 6273 h 10249"/>
                <a:gd name="T22" fmla="*/ 9006 w 10244"/>
                <a:gd name="T23" fmla="*/ 6699 h 10249"/>
                <a:gd name="T24" fmla="*/ 8817 w 10244"/>
                <a:gd name="T25" fmla="*/ 7103 h 10249"/>
                <a:gd name="T26" fmla="*/ 9350 w 10244"/>
                <a:gd name="T27" fmla="*/ 8139 h 10249"/>
                <a:gd name="T28" fmla="*/ 7092 w 10244"/>
                <a:gd name="T29" fmla="*/ 8827 h 10249"/>
                <a:gd name="T30" fmla="*/ 6689 w 10244"/>
                <a:gd name="T31" fmla="*/ 9017 h 10249"/>
                <a:gd name="T32" fmla="*/ 6264 w 10244"/>
                <a:gd name="T33" fmla="*/ 9162 h 10249"/>
                <a:gd name="T34" fmla="*/ 4152 w 10244"/>
                <a:gd name="T35" fmla="*/ 10232 h 10249"/>
                <a:gd name="T36" fmla="*/ 3813 w 10244"/>
                <a:gd name="T37" fmla="*/ 9114 h 10249"/>
                <a:gd name="T38" fmla="*/ 3395 w 10244"/>
                <a:gd name="T39" fmla="*/ 8951 h 10249"/>
                <a:gd name="T40" fmla="*/ 3000 w 10244"/>
                <a:gd name="T41" fmla="*/ 8746 h 10249"/>
                <a:gd name="T42" fmla="*/ 1558 w 10244"/>
                <a:gd name="T43" fmla="*/ 7344 h 10249"/>
                <a:gd name="T44" fmla="*/ 1344 w 10244"/>
                <a:gd name="T45" fmla="*/ 6956 h 10249"/>
                <a:gd name="T46" fmla="*/ 1170 w 10244"/>
                <a:gd name="T47" fmla="*/ 6543 h 10249"/>
                <a:gd name="T48" fmla="*/ 1040 w 10244"/>
                <a:gd name="T49" fmla="*/ 6110 h 10249"/>
                <a:gd name="T50" fmla="*/ 1049 w 10244"/>
                <a:gd name="T51" fmla="*/ 4093 h 10249"/>
                <a:gd name="T52" fmla="*/ 1183 w 10244"/>
                <a:gd name="T53" fmla="*/ 3662 h 10249"/>
                <a:gd name="T54" fmla="*/ 1361 w 10244"/>
                <a:gd name="T55" fmla="*/ 3252 h 10249"/>
                <a:gd name="T56" fmla="*/ 1579 w 10244"/>
                <a:gd name="T57" fmla="*/ 2865 h 10249"/>
                <a:gd name="T58" fmla="*/ 3033 w 10244"/>
                <a:gd name="T59" fmla="*/ 1476 h 10249"/>
                <a:gd name="T60" fmla="*/ 3429 w 10244"/>
                <a:gd name="T61" fmla="*/ 1275 h 10249"/>
                <a:gd name="T62" fmla="*/ 3849 w 10244"/>
                <a:gd name="T63" fmla="*/ 1116 h 10249"/>
                <a:gd name="T64" fmla="*/ 4199 w 10244"/>
                <a:gd name="T65" fmla="*/ 0 h 10249"/>
                <a:gd name="T66" fmla="*/ 5396 w 10244"/>
                <a:gd name="T67" fmla="*/ 2412 h 10249"/>
                <a:gd name="T68" fmla="*/ 6053 w 10244"/>
                <a:gd name="T69" fmla="*/ 2564 h 10249"/>
                <a:gd name="T70" fmla="*/ 6638 w 10244"/>
                <a:gd name="T71" fmla="*/ 2864 h 10249"/>
                <a:gd name="T72" fmla="*/ 7131 w 10244"/>
                <a:gd name="T73" fmla="*/ 3291 h 10249"/>
                <a:gd name="T74" fmla="*/ 7508 w 10244"/>
                <a:gd name="T75" fmla="*/ 3823 h 10249"/>
                <a:gd name="T76" fmla="*/ 7752 w 10244"/>
                <a:gd name="T77" fmla="*/ 4441 h 10249"/>
                <a:gd name="T78" fmla="*/ 7836 w 10244"/>
                <a:gd name="T79" fmla="*/ 5121 h 10249"/>
                <a:gd name="T80" fmla="*/ 7752 w 10244"/>
                <a:gd name="T81" fmla="*/ 5801 h 10249"/>
                <a:gd name="T82" fmla="*/ 7508 w 10244"/>
                <a:gd name="T83" fmla="*/ 6418 h 10249"/>
                <a:gd name="T84" fmla="*/ 7131 w 10244"/>
                <a:gd name="T85" fmla="*/ 6951 h 10249"/>
                <a:gd name="T86" fmla="*/ 6638 w 10244"/>
                <a:gd name="T87" fmla="*/ 7378 h 10249"/>
                <a:gd name="T88" fmla="*/ 6053 w 10244"/>
                <a:gd name="T89" fmla="*/ 7678 h 10249"/>
                <a:gd name="T90" fmla="*/ 5396 w 10244"/>
                <a:gd name="T91" fmla="*/ 7829 h 10249"/>
                <a:gd name="T92" fmla="*/ 4704 w 10244"/>
                <a:gd name="T93" fmla="*/ 7812 h 10249"/>
                <a:gd name="T94" fmla="*/ 4059 w 10244"/>
                <a:gd name="T95" fmla="*/ 7629 h 10249"/>
                <a:gd name="T96" fmla="*/ 3492 w 10244"/>
                <a:gd name="T97" fmla="*/ 7302 h 10249"/>
                <a:gd name="T98" fmla="*/ 3020 w 10244"/>
                <a:gd name="T99" fmla="*/ 6852 h 10249"/>
                <a:gd name="T100" fmla="*/ 2668 w 10244"/>
                <a:gd name="T101" fmla="*/ 6301 h 10249"/>
                <a:gd name="T102" fmla="*/ 2455 w 10244"/>
                <a:gd name="T103" fmla="*/ 5669 h 10249"/>
                <a:gd name="T104" fmla="*/ 2403 w 10244"/>
                <a:gd name="T105" fmla="*/ 4981 h 10249"/>
                <a:gd name="T106" fmla="*/ 2521 w 10244"/>
                <a:gd name="T107" fmla="*/ 4312 h 10249"/>
                <a:gd name="T108" fmla="*/ 2792 w 10244"/>
                <a:gd name="T109" fmla="*/ 3710 h 10249"/>
                <a:gd name="T110" fmla="*/ 3195 w 10244"/>
                <a:gd name="T111" fmla="*/ 3197 h 10249"/>
                <a:gd name="T112" fmla="*/ 3709 w 10244"/>
                <a:gd name="T113" fmla="*/ 2793 h 10249"/>
                <a:gd name="T114" fmla="*/ 4310 w 10244"/>
                <a:gd name="T115" fmla="*/ 2521 h 10249"/>
                <a:gd name="T116" fmla="*/ 4979 w 10244"/>
                <a:gd name="T117" fmla="*/ 2402 h 10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244" h="10249">
                  <a:moveTo>
                    <a:pt x="6037" y="1022"/>
                  </a:moveTo>
                  <a:lnTo>
                    <a:pt x="6084" y="1032"/>
                  </a:lnTo>
                  <a:lnTo>
                    <a:pt x="6130" y="1044"/>
                  </a:lnTo>
                  <a:lnTo>
                    <a:pt x="6177" y="1056"/>
                  </a:lnTo>
                  <a:lnTo>
                    <a:pt x="6223" y="1068"/>
                  </a:lnTo>
                  <a:lnTo>
                    <a:pt x="6269" y="1081"/>
                  </a:lnTo>
                  <a:lnTo>
                    <a:pt x="6315" y="1094"/>
                  </a:lnTo>
                  <a:lnTo>
                    <a:pt x="6360" y="1108"/>
                  </a:lnTo>
                  <a:lnTo>
                    <a:pt x="6406" y="1122"/>
                  </a:lnTo>
                  <a:lnTo>
                    <a:pt x="6451" y="1137"/>
                  </a:lnTo>
                  <a:lnTo>
                    <a:pt x="6496" y="1152"/>
                  </a:lnTo>
                  <a:lnTo>
                    <a:pt x="6540" y="1169"/>
                  </a:lnTo>
                  <a:lnTo>
                    <a:pt x="6585" y="1185"/>
                  </a:lnTo>
                  <a:lnTo>
                    <a:pt x="6629" y="1201"/>
                  </a:lnTo>
                  <a:lnTo>
                    <a:pt x="6673" y="1219"/>
                  </a:lnTo>
                  <a:lnTo>
                    <a:pt x="6717" y="1237"/>
                  </a:lnTo>
                  <a:lnTo>
                    <a:pt x="6760" y="1255"/>
                  </a:lnTo>
                  <a:lnTo>
                    <a:pt x="6804" y="1274"/>
                  </a:lnTo>
                  <a:lnTo>
                    <a:pt x="6847" y="1292"/>
                  </a:lnTo>
                  <a:lnTo>
                    <a:pt x="6889" y="1313"/>
                  </a:lnTo>
                  <a:lnTo>
                    <a:pt x="6932" y="1332"/>
                  </a:lnTo>
                  <a:lnTo>
                    <a:pt x="6973" y="1353"/>
                  </a:lnTo>
                  <a:lnTo>
                    <a:pt x="7015" y="1374"/>
                  </a:lnTo>
                  <a:lnTo>
                    <a:pt x="7057" y="1396"/>
                  </a:lnTo>
                  <a:lnTo>
                    <a:pt x="7098" y="1417"/>
                  </a:lnTo>
                  <a:lnTo>
                    <a:pt x="7140" y="1440"/>
                  </a:lnTo>
                  <a:lnTo>
                    <a:pt x="7181" y="1463"/>
                  </a:lnTo>
                  <a:lnTo>
                    <a:pt x="7221" y="1486"/>
                  </a:lnTo>
                  <a:lnTo>
                    <a:pt x="7262" y="1509"/>
                  </a:lnTo>
                  <a:lnTo>
                    <a:pt x="7342" y="1559"/>
                  </a:lnTo>
                  <a:lnTo>
                    <a:pt x="7419" y="1609"/>
                  </a:lnTo>
                  <a:lnTo>
                    <a:pt x="8152" y="898"/>
                  </a:lnTo>
                  <a:lnTo>
                    <a:pt x="9431" y="2220"/>
                  </a:lnTo>
                  <a:lnTo>
                    <a:pt x="8698" y="2930"/>
                  </a:lnTo>
                  <a:lnTo>
                    <a:pt x="8743" y="3006"/>
                  </a:lnTo>
                  <a:lnTo>
                    <a:pt x="8787" y="3084"/>
                  </a:lnTo>
                  <a:lnTo>
                    <a:pt x="8829" y="3162"/>
                  </a:lnTo>
                  <a:lnTo>
                    <a:pt x="8870" y="3241"/>
                  </a:lnTo>
                  <a:lnTo>
                    <a:pt x="8909" y="3321"/>
                  </a:lnTo>
                  <a:lnTo>
                    <a:pt x="8947" y="3401"/>
                  </a:lnTo>
                  <a:lnTo>
                    <a:pt x="8983" y="3483"/>
                  </a:lnTo>
                  <a:lnTo>
                    <a:pt x="9016" y="3566"/>
                  </a:lnTo>
                  <a:lnTo>
                    <a:pt x="9048" y="3650"/>
                  </a:lnTo>
                  <a:lnTo>
                    <a:pt x="9079" y="3734"/>
                  </a:lnTo>
                  <a:lnTo>
                    <a:pt x="9107" y="3819"/>
                  </a:lnTo>
                  <a:lnTo>
                    <a:pt x="9135" y="3906"/>
                  </a:lnTo>
                  <a:lnTo>
                    <a:pt x="9160" y="3992"/>
                  </a:lnTo>
                  <a:lnTo>
                    <a:pt x="9183" y="4080"/>
                  </a:lnTo>
                  <a:lnTo>
                    <a:pt x="9205" y="4168"/>
                  </a:lnTo>
                  <a:lnTo>
                    <a:pt x="9224" y="4257"/>
                  </a:lnTo>
                  <a:lnTo>
                    <a:pt x="10244" y="4272"/>
                  </a:lnTo>
                  <a:lnTo>
                    <a:pt x="10219" y="6111"/>
                  </a:lnTo>
                  <a:lnTo>
                    <a:pt x="9199" y="6097"/>
                  </a:lnTo>
                  <a:lnTo>
                    <a:pt x="9177" y="6185"/>
                  </a:lnTo>
                  <a:lnTo>
                    <a:pt x="9153" y="6273"/>
                  </a:lnTo>
                  <a:lnTo>
                    <a:pt x="9127" y="6360"/>
                  </a:lnTo>
                  <a:lnTo>
                    <a:pt x="9099" y="6446"/>
                  </a:lnTo>
                  <a:lnTo>
                    <a:pt x="9071" y="6531"/>
                  </a:lnTo>
                  <a:lnTo>
                    <a:pt x="9039" y="6616"/>
                  </a:lnTo>
                  <a:lnTo>
                    <a:pt x="9006" y="6699"/>
                  </a:lnTo>
                  <a:lnTo>
                    <a:pt x="8971" y="6782"/>
                  </a:lnTo>
                  <a:lnTo>
                    <a:pt x="8936" y="6864"/>
                  </a:lnTo>
                  <a:lnTo>
                    <a:pt x="8898" y="6945"/>
                  </a:lnTo>
                  <a:lnTo>
                    <a:pt x="8858" y="7024"/>
                  </a:lnTo>
                  <a:lnTo>
                    <a:pt x="8817" y="7103"/>
                  </a:lnTo>
                  <a:lnTo>
                    <a:pt x="8774" y="7181"/>
                  </a:lnTo>
                  <a:lnTo>
                    <a:pt x="8729" y="7258"/>
                  </a:lnTo>
                  <a:lnTo>
                    <a:pt x="8683" y="7334"/>
                  </a:lnTo>
                  <a:lnTo>
                    <a:pt x="8636" y="7409"/>
                  </a:lnTo>
                  <a:lnTo>
                    <a:pt x="9350" y="8139"/>
                  </a:lnTo>
                  <a:lnTo>
                    <a:pt x="8035" y="9425"/>
                  </a:lnTo>
                  <a:lnTo>
                    <a:pt x="7322" y="8695"/>
                  </a:lnTo>
                  <a:lnTo>
                    <a:pt x="7246" y="8740"/>
                  </a:lnTo>
                  <a:lnTo>
                    <a:pt x="7170" y="8785"/>
                  </a:lnTo>
                  <a:lnTo>
                    <a:pt x="7092" y="8827"/>
                  </a:lnTo>
                  <a:lnTo>
                    <a:pt x="7013" y="8868"/>
                  </a:lnTo>
                  <a:lnTo>
                    <a:pt x="6934" y="8908"/>
                  </a:lnTo>
                  <a:lnTo>
                    <a:pt x="6853" y="8946"/>
                  </a:lnTo>
                  <a:lnTo>
                    <a:pt x="6771" y="8982"/>
                  </a:lnTo>
                  <a:lnTo>
                    <a:pt x="6689" y="9017"/>
                  </a:lnTo>
                  <a:lnTo>
                    <a:pt x="6605" y="9049"/>
                  </a:lnTo>
                  <a:lnTo>
                    <a:pt x="6522" y="9080"/>
                  </a:lnTo>
                  <a:lnTo>
                    <a:pt x="6436" y="9110"/>
                  </a:lnTo>
                  <a:lnTo>
                    <a:pt x="6350" y="9137"/>
                  </a:lnTo>
                  <a:lnTo>
                    <a:pt x="6264" y="9162"/>
                  </a:lnTo>
                  <a:lnTo>
                    <a:pt x="6176" y="9187"/>
                  </a:lnTo>
                  <a:lnTo>
                    <a:pt x="6088" y="9208"/>
                  </a:lnTo>
                  <a:lnTo>
                    <a:pt x="5999" y="9228"/>
                  </a:lnTo>
                  <a:lnTo>
                    <a:pt x="5990" y="10249"/>
                  </a:lnTo>
                  <a:lnTo>
                    <a:pt x="4152" y="10232"/>
                  </a:lnTo>
                  <a:lnTo>
                    <a:pt x="4162" y="9211"/>
                  </a:lnTo>
                  <a:lnTo>
                    <a:pt x="4074" y="9190"/>
                  </a:lnTo>
                  <a:lnTo>
                    <a:pt x="3986" y="9166"/>
                  </a:lnTo>
                  <a:lnTo>
                    <a:pt x="3899" y="9141"/>
                  </a:lnTo>
                  <a:lnTo>
                    <a:pt x="3813" y="9114"/>
                  </a:lnTo>
                  <a:lnTo>
                    <a:pt x="3727" y="9084"/>
                  </a:lnTo>
                  <a:lnTo>
                    <a:pt x="3643" y="9054"/>
                  </a:lnTo>
                  <a:lnTo>
                    <a:pt x="3559" y="9022"/>
                  </a:lnTo>
                  <a:lnTo>
                    <a:pt x="3477" y="8987"/>
                  </a:lnTo>
                  <a:lnTo>
                    <a:pt x="3395" y="8951"/>
                  </a:lnTo>
                  <a:lnTo>
                    <a:pt x="3314" y="8913"/>
                  </a:lnTo>
                  <a:lnTo>
                    <a:pt x="3234" y="8874"/>
                  </a:lnTo>
                  <a:lnTo>
                    <a:pt x="3154" y="8833"/>
                  </a:lnTo>
                  <a:lnTo>
                    <a:pt x="3077" y="8790"/>
                  </a:lnTo>
                  <a:lnTo>
                    <a:pt x="3000" y="8746"/>
                  </a:lnTo>
                  <a:lnTo>
                    <a:pt x="2923" y="8701"/>
                  </a:lnTo>
                  <a:lnTo>
                    <a:pt x="2849" y="8653"/>
                  </a:lnTo>
                  <a:lnTo>
                    <a:pt x="2123" y="9371"/>
                  </a:lnTo>
                  <a:lnTo>
                    <a:pt x="832" y="8062"/>
                  </a:lnTo>
                  <a:lnTo>
                    <a:pt x="1558" y="7344"/>
                  </a:lnTo>
                  <a:lnTo>
                    <a:pt x="1512" y="7268"/>
                  </a:lnTo>
                  <a:lnTo>
                    <a:pt x="1467" y="7191"/>
                  </a:lnTo>
                  <a:lnTo>
                    <a:pt x="1424" y="7115"/>
                  </a:lnTo>
                  <a:lnTo>
                    <a:pt x="1383" y="7036"/>
                  </a:lnTo>
                  <a:lnTo>
                    <a:pt x="1344" y="6956"/>
                  </a:lnTo>
                  <a:lnTo>
                    <a:pt x="1306" y="6875"/>
                  </a:lnTo>
                  <a:lnTo>
                    <a:pt x="1269" y="6793"/>
                  </a:lnTo>
                  <a:lnTo>
                    <a:pt x="1234" y="6711"/>
                  </a:lnTo>
                  <a:lnTo>
                    <a:pt x="1201" y="6628"/>
                  </a:lnTo>
                  <a:lnTo>
                    <a:pt x="1170" y="6543"/>
                  </a:lnTo>
                  <a:lnTo>
                    <a:pt x="1140" y="6458"/>
                  </a:lnTo>
                  <a:lnTo>
                    <a:pt x="1112" y="6372"/>
                  </a:lnTo>
                  <a:lnTo>
                    <a:pt x="1087" y="6286"/>
                  </a:lnTo>
                  <a:lnTo>
                    <a:pt x="1062" y="6198"/>
                  </a:lnTo>
                  <a:lnTo>
                    <a:pt x="1040" y="6110"/>
                  </a:lnTo>
                  <a:lnTo>
                    <a:pt x="1019" y="6022"/>
                  </a:lnTo>
                  <a:lnTo>
                    <a:pt x="0" y="6017"/>
                  </a:lnTo>
                  <a:lnTo>
                    <a:pt x="8" y="4177"/>
                  </a:lnTo>
                  <a:lnTo>
                    <a:pt x="1029" y="4183"/>
                  </a:lnTo>
                  <a:lnTo>
                    <a:pt x="1049" y="4093"/>
                  </a:lnTo>
                  <a:lnTo>
                    <a:pt x="1073" y="4005"/>
                  </a:lnTo>
                  <a:lnTo>
                    <a:pt x="1097" y="3918"/>
                  </a:lnTo>
                  <a:lnTo>
                    <a:pt x="1124" y="3832"/>
                  </a:lnTo>
                  <a:lnTo>
                    <a:pt x="1152" y="3746"/>
                  </a:lnTo>
                  <a:lnTo>
                    <a:pt x="1183" y="3662"/>
                  </a:lnTo>
                  <a:lnTo>
                    <a:pt x="1215" y="3579"/>
                  </a:lnTo>
                  <a:lnTo>
                    <a:pt x="1248" y="3496"/>
                  </a:lnTo>
                  <a:lnTo>
                    <a:pt x="1284" y="3413"/>
                  </a:lnTo>
                  <a:lnTo>
                    <a:pt x="1322" y="3332"/>
                  </a:lnTo>
                  <a:lnTo>
                    <a:pt x="1361" y="3252"/>
                  </a:lnTo>
                  <a:lnTo>
                    <a:pt x="1401" y="3172"/>
                  </a:lnTo>
                  <a:lnTo>
                    <a:pt x="1443" y="3094"/>
                  </a:lnTo>
                  <a:lnTo>
                    <a:pt x="1487" y="3016"/>
                  </a:lnTo>
                  <a:lnTo>
                    <a:pt x="1532" y="2941"/>
                  </a:lnTo>
                  <a:lnTo>
                    <a:pt x="1579" y="2865"/>
                  </a:lnTo>
                  <a:lnTo>
                    <a:pt x="859" y="2141"/>
                  </a:lnTo>
                  <a:lnTo>
                    <a:pt x="2162" y="843"/>
                  </a:lnTo>
                  <a:lnTo>
                    <a:pt x="2881" y="1568"/>
                  </a:lnTo>
                  <a:lnTo>
                    <a:pt x="2956" y="1521"/>
                  </a:lnTo>
                  <a:lnTo>
                    <a:pt x="3033" y="1476"/>
                  </a:lnTo>
                  <a:lnTo>
                    <a:pt x="3110" y="1433"/>
                  </a:lnTo>
                  <a:lnTo>
                    <a:pt x="3189" y="1391"/>
                  </a:lnTo>
                  <a:lnTo>
                    <a:pt x="3268" y="1351"/>
                  </a:lnTo>
                  <a:lnTo>
                    <a:pt x="3349" y="1312"/>
                  </a:lnTo>
                  <a:lnTo>
                    <a:pt x="3429" y="1275"/>
                  </a:lnTo>
                  <a:lnTo>
                    <a:pt x="3512" y="1240"/>
                  </a:lnTo>
                  <a:lnTo>
                    <a:pt x="3595" y="1206"/>
                  </a:lnTo>
                  <a:lnTo>
                    <a:pt x="3679" y="1175"/>
                  </a:lnTo>
                  <a:lnTo>
                    <a:pt x="3764" y="1145"/>
                  </a:lnTo>
                  <a:lnTo>
                    <a:pt x="3849" y="1116"/>
                  </a:lnTo>
                  <a:lnTo>
                    <a:pt x="3936" y="1090"/>
                  </a:lnTo>
                  <a:lnTo>
                    <a:pt x="4023" y="1065"/>
                  </a:lnTo>
                  <a:lnTo>
                    <a:pt x="4110" y="1043"/>
                  </a:lnTo>
                  <a:lnTo>
                    <a:pt x="4199" y="1022"/>
                  </a:lnTo>
                  <a:lnTo>
                    <a:pt x="4199" y="0"/>
                  </a:lnTo>
                  <a:lnTo>
                    <a:pt x="6037" y="0"/>
                  </a:lnTo>
                  <a:lnTo>
                    <a:pt x="6037" y="1022"/>
                  </a:lnTo>
                  <a:close/>
                  <a:moveTo>
                    <a:pt x="5118" y="2399"/>
                  </a:moveTo>
                  <a:lnTo>
                    <a:pt x="5258" y="2402"/>
                  </a:lnTo>
                  <a:lnTo>
                    <a:pt x="5396" y="2412"/>
                  </a:lnTo>
                  <a:lnTo>
                    <a:pt x="5532" y="2430"/>
                  </a:lnTo>
                  <a:lnTo>
                    <a:pt x="5666" y="2454"/>
                  </a:lnTo>
                  <a:lnTo>
                    <a:pt x="5798" y="2484"/>
                  </a:lnTo>
                  <a:lnTo>
                    <a:pt x="5926" y="2521"/>
                  </a:lnTo>
                  <a:lnTo>
                    <a:pt x="6053" y="2564"/>
                  </a:lnTo>
                  <a:lnTo>
                    <a:pt x="6176" y="2613"/>
                  </a:lnTo>
                  <a:lnTo>
                    <a:pt x="6297" y="2667"/>
                  </a:lnTo>
                  <a:lnTo>
                    <a:pt x="6414" y="2728"/>
                  </a:lnTo>
                  <a:lnTo>
                    <a:pt x="6528" y="2793"/>
                  </a:lnTo>
                  <a:lnTo>
                    <a:pt x="6638" y="2864"/>
                  </a:lnTo>
                  <a:lnTo>
                    <a:pt x="6744" y="2940"/>
                  </a:lnTo>
                  <a:lnTo>
                    <a:pt x="6848" y="3021"/>
                  </a:lnTo>
                  <a:lnTo>
                    <a:pt x="6946" y="3106"/>
                  </a:lnTo>
                  <a:lnTo>
                    <a:pt x="7041" y="3197"/>
                  </a:lnTo>
                  <a:lnTo>
                    <a:pt x="7131" y="3291"/>
                  </a:lnTo>
                  <a:lnTo>
                    <a:pt x="7216" y="3389"/>
                  </a:lnTo>
                  <a:lnTo>
                    <a:pt x="7297" y="3493"/>
                  </a:lnTo>
                  <a:lnTo>
                    <a:pt x="7372" y="3599"/>
                  </a:lnTo>
                  <a:lnTo>
                    <a:pt x="7443" y="3710"/>
                  </a:lnTo>
                  <a:lnTo>
                    <a:pt x="7508" y="3823"/>
                  </a:lnTo>
                  <a:lnTo>
                    <a:pt x="7569" y="3941"/>
                  </a:lnTo>
                  <a:lnTo>
                    <a:pt x="7623" y="4062"/>
                  </a:lnTo>
                  <a:lnTo>
                    <a:pt x="7672" y="4185"/>
                  </a:lnTo>
                  <a:lnTo>
                    <a:pt x="7715" y="4312"/>
                  </a:lnTo>
                  <a:lnTo>
                    <a:pt x="7752" y="4441"/>
                  </a:lnTo>
                  <a:lnTo>
                    <a:pt x="7781" y="4573"/>
                  </a:lnTo>
                  <a:lnTo>
                    <a:pt x="7806" y="4707"/>
                  </a:lnTo>
                  <a:lnTo>
                    <a:pt x="7823" y="4843"/>
                  </a:lnTo>
                  <a:lnTo>
                    <a:pt x="7833" y="4981"/>
                  </a:lnTo>
                  <a:lnTo>
                    <a:pt x="7836" y="5121"/>
                  </a:lnTo>
                  <a:lnTo>
                    <a:pt x="7833" y="5261"/>
                  </a:lnTo>
                  <a:lnTo>
                    <a:pt x="7823" y="5399"/>
                  </a:lnTo>
                  <a:lnTo>
                    <a:pt x="7806" y="5535"/>
                  </a:lnTo>
                  <a:lnTo>
                    <a:pt x="7781" y="5669"/>
                  </a:lnTo>
                  <a:lnTo>
                    <a:pt x="7752" y="5801"/>
                  </a:lnTo>
                  <a:lnTo>
                    <a:pt x="7715" y="5930"/>
                  </a:lnTo>
                  <a:lnTo>
                    <a:pt x="7672" y="6057"/>
                  </a:lnTo>
                  <a:lnTo>
                    <a:pt x="7623" y="6181"/>
                  </a:lnTo>
                  <a:lnTo>
                    <a:pt x="7569" y="6301"/>
                  </a:lnTo>
                  <a:lnTo>
                    <a:pt x="7508" y="6418"/>
                  </a:lnTo>
                  <a:lnTo>
                    <a:pt x="7443" y="6532"/>
                  </a:lnTo>
                  <a:lnTo>
                    <a:pt x="7372" y="6643"/>
                  </a:lnTo>
                  <a:lnTo>
                    <a:pt x="7297" y="6749"/>
                  </a:lnTo>
                  <a:lnTo>
                    <a:pt x="7216" y="6852"/>
                  </a:lnTo>
                  <a:lnTo>
                    <a:pt x="7131" y="6951"/>
                  </a:lnTo>
                  <a:lnTo>
                    <a:pt x="7041" y="7046"/>
                  </a:lnTo>
                  <a:lnTo>
                    <a:pt x="6946" y="7136"/>
                  </a:lnTo>
                  <a:lnTo>
                    <a:pt x="6848" y="7221"/>
                  </a:lnTo>
                  <a:lnTo>
                    <a:pt x="6744" y="7302"/>
                  </a:lnTo>
                  <a:lnTo>
                    <a:pt x="6638" y="7378"/>
                  </a:lnTo>
                  <a:lnTo>
                    <a:pt x="6528" y="7448"/>
                  </a:lnTo>
                  <a:lnTo>
                    <a:pt x="6414" y="7514"/>
                  </a:lnTo>
                  <a:lnTo>
                    <a:pt x="6297" y="7574"/>
                  </a:lnTo>
                  <a:lnTo>
                    <a:pt x="6176" y="7629"/>
                  </a:lnTo>
                  <a:lnTo>
                    <a:pt x="6053" y="7678"/>
                  </a:lnTo>
                  <a:lnTo>
                    <a:pt x="5926" y="7721"/>
                  </a:lnTo>
                  <a:lnTo>
                    <a:pt x="5798" y="7758"/>
                  </a:lnTo>
                  <a:lnTo>
                    <a:pt x="5666" y="7787"/>
                  </a:lnTo>
                  <a:lnTo>
                    <a:pt x="5532" y="7812"/>
                  </a:lnTo>
                  <a:lnTo>
                    <a:pt x="5396" y="7829"/>
                  </a:lnTo>
                  <a:lnTo>
                    <a:pt x="5258" y="7839"/>
                  </a:lnTo>
                  <a:lnTo>
                    <a:pt x="5118" y="7842"/>
                  </a:lnTo>
                  <a:lnTo>
                    <a:pt x="4979" y="7839"/>
                  </a:lnTo>
                  <a:lnTo>
                    <a:pt x="4841" y="7829"/>
                  </a:lnTo>
                  <a:lnTo>
                    <a:pt x="4704" y="7812"/>
                  </a:lnTo>
                  <a:lnTo>
                    <a:pt x="4571" y="7787"/>
                  </a:lnTo>
                  <a:lnTo>
                    <a:pt x="4439" y="7758"/>
                  </a:lnTo>
                  <a:lnTo>
                    <a:pt x="4310" y="7721"/>
                  </a:lnTo>
                  <a:lnTo>
                    <a:pt x="4183" y="7678"/>
                  </a:lnTo>
                  <a:lnTo>
                    <a:pt x="4059" y="7629"/>
                  </a:lnTo>
                  <a:lnTo>
                    <a:pt x="3940" y="7574"/>
                  </a:lnTo>
                  <a:lnTo>
                    <a:pt x="3822" y="7514"/>
                  </a:lnTo>
                  <a:lnTo>
                    <a:pt x="3709" y="7448"/>
                  </a:lnTo>
                  <a:lnTo>
                    <a:pt x="3598" y="7378"/>
                  </a:lnTo>
                  <a:lnTo>
                    <a:pt x="3492" y="7302"/>
                  </a:lnTo>
                  <a:lnTo>
                    <a:pt x="3389" y="7221"/>
                  </a:lnTo>
                  <a:lnTo>
                    <a:pt x="3290" y="7136"/>
                  </a:lnTo>
                  <a:lnTo>
                    <a:pt x="3195" y="7046"/>
                  </a:lnTo>
                  <a:lnTo>
                    <a:pt x="3105" y="6951"/>
                  </a:lnTo>
                  <a:lnTo>
                    <a:pt x="3020" y="6852"/>
                  </a:lnTo>
                  <a:lnTo>
                    <a:pt x="2940" y="6749"/>
                  </a:lnTo>
                  <a:lnTo>
                    <a:pt x="2864" y="6643"/>
                  </a:lnTo>
                  <a:lnTo>
                    <a:pt x="2792" y="6532"/>
                  </a:lnTo>
                  <a:lnTo>
                    <a:pt x="2727" y="6418"/>
                  </a:lnTo>
                  <a:lnTo>
                    <a:pt x="2668" y="6301"/>
                  </a:lnTo>
                  <a:lnTo>
                    <a:pt x="2612" y="6181"/>
                  </a:lnTo>
                  <a:lnTo>
                    <a:pt x="2564" y="6057"/>
                  </a:lnTo>
                  <a:lnTo>
                    <a:pt x="2521" y="5930"/>
                  </a:lnTo>
                  <a:lnTo>
                    <a:pt x="2485" y="5801"/>
                  </a:lnTo>
                  <a:lnTo>
                    <a:pt x="2455" y="5669"/>
                  </a:lnTo>
                  <a:lnTo>
                    <a:pt x="2430" y="5535"/>
                  </a:lnTo>
                  <a:lnTo>
                    <a:pt x="2413" y="5399"/>
                  </a:lnTo>
                  <a:lnTo>
                    <a:pt x="2403" y="5261"/>
                  </a:lnTo>
                  <a:lnTo>
                    <a:pt x="2400" y="5121"/>
                  </a:lnTo>
                  <a:lnTo>
                    <a:pt x="2403" y="4981"/>
                  </a:lnTo>
                  <a:lnTo>
                    <a:pt x="2413" y="4843"/>
                  </a:lnTo>
                  <a:lnTo>
                    <a:pt x="2430" y="4707"/>
                  </a:lnTo>
                  <a:lnTo>
                    <a:pt x="2455" y="4573"/>
                  </a:lnTo>
                  <a:lnTo>
                    <a:pt x="2485" y="4441"/>
                  </a:lnTo>
                  <a:lnTo>
                    <a:pt x="2521" y="4312"/>
                  </a:lnTo>
                  <a:lnTo>
                    <a:pt x="2564" y="4185"/>
                  </a:lnTo>
                  <a:lnTo>
                    <a:pt x="2612" y="4062"/>
                  </a:lnTo>
                  <a:lnTo>
                    <a:pt x="2668" y="3941"/>
                  </a:lnTo>
                  <a:lnTo>
                    <a:pt x="2727" y="3823"/>
                  </a:lnTo>
                  <a:lnTo>
                    <a:pt x="2792" y="3710"/>
                  </a:lnTo>
                  <a:lnTo>
                    <a:pt x="2864" y="3599"/>
                  </a:lnTo>
                  <a:lnTo>
                    <a:pt x="2940" y="3493"/>
                  </a:lnTo>
                  <a:lnTo>
                    <a:pt x="3020" y="3389"/>
                  </a:lnTo>
                  <a:lnTo>
                    <a:pt x="3105" y="3291"/>
                  </a:lnTo>
                  <a:lnTo>
                    <a:pt x="3195" y="3197"/>
                  </a:lnTo>
                  <a:lnTo>
                    <a:pt x="3290" y="3106"/>
                  </a:lnTo>
                  <a:lnTo>
                    <a:pt x="3389" y="3021"/>
                  </a:lnTo>
                  <a:lnTo>
                    <a:pt x="3492" y="2940"/>
                  </a:lnTo>
                  <a:lnTo>
                    <a:pt x="3598" y="2864"/>
                  </a:lnTo>
                  <a:lnTo>
                    <a:pt x="3709" y="2793"/>
                  </a:lnTo>
                  <a:lnTo>
                    <a:pt x="3822" y="2728"/>
                  </a:lnTo>
                  <a:lnTo>
                    <a:pt x="3940" y="2667"/>
                  </a:lnTo>
                  <a:lnTo>
                    <a:pt x="4059" y="2613"/>
                  </a:lnTo>
                  <a:lnTo>
                    <a:pt x="4183" y="2564"/>
                  </a:lnTo>
                  <a:lnTo>
                    <a:pt x="4310" y="2521"/>
                  </a:lnTo>
                  <a:lnTo>
                    <a:pt x="4439" y="2484"/>
                  </a:lnTo>
                  <a:lnTo>
                    <a:pt x="4571" y="2454"/>
                  </a:lnTo>
                  <a:lnTo>
                    <a:pt x="4704" y="2430"/>
                  </a:lnTo>
                  <a:lnTo>
                    <a:pt x="4841" y="2412"/>
                  </a:lnTo>
                  <a:lnTo>
                    <a:pt x="4979" y="2402"/>
                  </a:lnTo>
                  <a:lnTo>
                    <a:pt x="5118" y="239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100" name="Oval 99"/>
            <p:cNvSpPr/>
            <p:nvPr/>
          </p:nvSpPr>
          <p:spPr>
            <a:xfrm>
              <a:off x="1195146" y="2060465"/>
              <a:ext cx="2527300" cy="2527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8" name="Rectangle 27"/>
          <p:cNvSpPr/>
          <p:nvPr/>
        </p:nvSpPr>
        <p:spPr>
          <a:xfrm>
            <a:off x="990600" y="533400"/>
            <a:ext cx="3200400" cy="646331"/>
          </a:xfrm>
          <a:prstGeom prst="rect">
            <a:avLst/>
          </a:prstGeom>
        </p:spPr>
        <p:txBody>
          <a:bodyPr wrap="square">
            <a:spAutoFit/>
          </a:bodyPr>
          <a:lstStyle/>
          <a:p>
            <a:r>
              <a:rPr lang="en-US" sz="3600" b="1" i="1" dirty="0" smtClean="0">
                <a:solidFill>
                  <a:srgbClr val="00B0F0"/>
                </a:solidFill>
                <a:latin typeface="Verdana" pitchFamily="34" charset="0"/>
              </a:rPr>
              <a:t>FILE</a:t>
            </a:r>
            <a:r>
              <a:rPr lang="en-US" sz="3600" b="1" i="1" dirty="0" smtClean="0">
                <a:solidFill>
                  <a:srgbClr val="FFC000"/>
                </a:solidFill>
                <a:latin typeface="Verdana" pitchFamily="34" charset="0"/>
              </a:rPr>
              <a:t>MAN</a:t>
            </a:r>
            <a:r>
              <a:rPr lang="en-US" sz="3600" b="1" i="1" dirty="0" smtClean="0">
                <a:solidFill>
                  <a:srgbClr val="00B0F0"/>
                </a:solidFill>
                <a:latin typeface="Verdana" pitchFamily="34" charset="0"/>
              </a:rPr>
              <a:t> </a:t>
            </a:r>
            <a:endParaRPr lang="en-IN" sz="2400" b="1" i="1" dirty="0">
              <a:solidFill>
                <a:srgbClr val="00B0F0"/>
              </a:solidFill>
            </a:endParaRPr>
          </a:p>
        </p:txBody>
      </p:sp>
      <p:pic>
        <p:nvPicPr>
          <p:cNvPr id="29" name="Picture 28" descr="search_files.jpg"/>
          <p:cNvPicPr>
            <a:picLocks noChangeAspect="1"/>
          </p:cNvPicPr>
          <p:nvPr/>
        </p:nvPicPr>
        <p:blipFill>
          <a:blip r:embed="rId3" cstate="print"/>
          <a:stretch>
            <a:fillRect/>
          </a:stretch>
        </p:blipFill>
        <p:spPr>
          <a:xfrm>
            <a:off x="304800" y="990600"/>
            <a:ext cx="4495800" cy="3360114"/>
          </a:xfrm>
          <a:prstGeom prst="rect">
            <a:avLst/>
          </a:prstGeom>
        </p:spPr>
      </p:pic>
    </p:spTree>
    <p:extLst>
      <p:ext uri="{BB962C8B-B14F-4D97-AF65-F5344CB8AC3E}">
        <p14:creationId xmlns:p14="http://schemas.microsoft.com/office/powerpoint/2010/main" val="26685879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par>
                                <p:cTn id="21" presetID="8" presetClass="emph" presetSubtype="0" fill="hold" nodeType="withEffect">
                                  <p:stCondLst>
                                    <p:cond delay="0"/>
                                  </p:stCondLst>
                                  <p:childTnLst>
                                    <p:animRot by="21600000">
                                      <p:cBhvr>
                                        <p:cTn id="22" dur="1000" fill="hold"/>
                                        <p:tgtEl>
                                          <p:spTgt spid="4"/>
                                        </p:tgtEl>
                                        <p:attrNameLst>
                                          <p:attrName>r</p:attrName>
                                        </p:attrNameLst>
                                      </p:cBhvr>
                                    </p:animRot>
                                  </p:childTnLst>
                                </p:cTn>
                              </p:par>
                              <p:par>
                                <p:cTn id="23" presetID="5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53" presetClass="entr" presetSubtype="16"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par>
                                <p:cTn id="33" presetID="8" presetClass="emph" presetSubtype="0" fill="hold" nodeType="withEffect">
                                  <p:stCondLst>
                                    <p:cond delay="0"/>
                                  </p:stCondLst>
                                  <p:childTnLst>
                                    <p:animRot by="21600000">
                                      <p:cBhvr>
                                        <p:cTn id="34" dur="1000" fill="hold"/>
                                        <p:tgtEl>
                                          <p:spTgt spid="6"/>
                                        </p:tgtEl>
                                        <p:attrNameLst>
                                          <p:attrName>r</p:attrName>
                                        </p:attrNameLst>
                                      </p:cBhvr>
                                    </p:animRot>
                                  </p:childTnLst>
                                </p:cTn>
                              </p:par>
                              <p:par>
                                <p:cTn id="35" presetID="8" presetClass="emph" presetSubtype="0" fill="hold" nodeType="withEffect">
                                  <p:stCondLst>
                                    <p:cond delay="0"/>
                                  </p:stCondLst>
                                  <p:childTnLst>
                                    <p:animRot by="21600000">
                                      <p:cBhvr>
                                        <p:cTn id="36" dur="1000" fill="hold"/>
                                        <p:tgtEl>
                                          <p:spTgt spid="7"/>
                                        </p:tgtEl>
                                        <p:attrNameLst>
                                          <p:attrName>r</p:attrName>
                                        </p:attrNameLst>
                                      </p:cBhvr>
                                    </p:animRot>
                                  </p:childTnLst>
                                </p:cTn>
                              </p:par>
                              <p:par>
                                <p:cTn id="37" presetID="3" presetClass="entr" presetSubtype="10" fill="hold" nodeType="withEffect">
                                  <p:stCondLst>
                                    <p:cond delay="0"/>
                                  </p:stCondLst>
                                  <p:childTnLst>
                                    <p:set>
                                      <p:cBhvr>
                                        <p:cTn id="38" dur="1" fill="hold">
                                          <p:stCondLst>
                                            <p:cond delay="0"/>
                                          </p:stCondLst>
                                        </p:cTn>
                                        <p:tgtEl>
                                          <p:spTgt spid="2050"/>
                                        </p:tgtEl>
                                        <p:attrNameLst>
                                          <p:attrName>style.visibility</p:attrName>
                                        </p:attrNameLst>
                                      </p:cBhvr>
                                      <p:to>
                                        <p:strVal val="visible"/>
                                      </p:to>
                                    </p:set>
                                    <p:animEffect transition="in" filter="blinds(horizontal)">
                                      <p:cBhvr>
                                        <p:cTn id="39" dur="500"/>
                                        <p:tgtEl>
                                          <p:spTgt spid="2050"/>
                                        </p:tgtEl>
                                      </p:cBhvr>
                                    </p:animEffect>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1000"/>
                                        <p:tgtEl>
                                          <p:spTgt spid="5">
                                            <p:txEl>
                                              <p:pRg st="0" end="0"/>
                                            </p:txEl>
                                          </p:spTgt>
                                        </p:tgtEl>
                                      </p:cBhvr>
                                    </p:animEffect>
                                    <p:anim calcmode="lin" valueType="num">
                                      <p:cBhvr>
                                        <p:cTn id="4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0" end="0"/>
                                            </p:txEl>
                                          </p:spTgt>
                                        </p:tgtEl>
                                        <p:attrNameLst>
                                          <p:attrName>ppt_y</p:attrName>
                                        </p:attrNameLst>
                                      </p:cBhvr>
                                      <p:tavLst>
                                        <p:tav tm="0">
                                          <p:val>
                                            <p:strVal val="#ppt_y+.1"/>
                                          </p:val>
                                        </p:tav>
                                        <p:tav tm="100000">
                                          <p:val>
                                            <p:strVal val="#ppt_y"/>
                                          </p:val>
                                        </p:tav>
                                      </p:tavLst>
                                    </p:anim>
                                  </p:childTnLst>
                                </p:cTn>
                              </p:par>
                              <p:par>
                                <p:cTn id="46" presetID="3" presetClass="entr" presetSubtype="10"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linds(horizontal)">
                                      <p:cBhvr>
                                        <p:cTn id="48" dur="500"/>
                                        <p:tgtEl>
                                          <p:spTgt spid="2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linds(horizontal)">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Additional Customizations </a:t>
            </a:r>
            <a:endParaRPr lang="en-IN" dirty="0"/>
          </a:p>
        </p:txBody>
      </p:sp>
      <p:sp>
        <p:nvSpPr>
          <p:cNvPr id="3" name="Content Placeholder 2"/>
          <p:cNvSpPr>
            <a:spLocks noGrp="1"/>
          </p:cNvSpPr>
          <p:nvPr>
            <p:ph idx="1"/>
          </p:nvPr>
        </p:nvSpPr>
        <p:spPr>
          <a:xfrm>
            <a:off x="457200" y="1600200"/>
            <a:ext cx="8229600" cy="4525963"/>
          </a:xfrm>
        </p:spPr>
        <p:txBody>
          <a:bodyPr>
            <a:normAutofit fontScale="70000" lnSpcReduction="20000"/>
          </a:bodyPr>
          <a:lstStyle/>
          <a:p>
            <a:pPr>
              <a:buFont typeface="Wingdings" pitchFamily="2" charset="2"/>
              <a:buChar char="ü"/>
            </a:pPr>
            <a:endParaRPr lang="en-IN" dirty="0" smtClean="0"/>
          </a:p>
          <a:p>
            <a:pPr>
              <a:buFont typeface="Wingdings" pitchFamily="2" charset="2"/>
              <a:buChar char="ü"/>
            </a:pPr>
            <a:r>
              <a:rPr lang="en-IN" dirty="0" smtClean="0"/>
              <a:t>Software Can integrate with existing Software to upload the master Entries </a:t>
            </a:r>
          </a:p>
          <a:p>
            <a:pPr>
              <a:buFont typeface="Wingdings" pitchFamily="2" charset="2"/>
              <a:buChar char="ü"/>
            </a:pPr>
            <a:endParaRPr lang="en-IN" dirty="0" smtClean="0"/>
          </a:p>
          <a:p>
            <a:pPr>
              <a:buFont typeface="Wingdings" pitchFamily="2" charset="2"/>
              <a:buChar char="ü"/>
            </a:pPr>
            <a:r>
              <a:rPr lang="en-IN" dirty="0" smtClean="0"/>
              <a:t>Multiple files  can be linked with same file number and give separate tag ID’s </a:t>
            </a:r>
          </a:p>
          <a:p>
            <a:pPr>
              <a:buFont typeface="Wingdings" pitchFamily="2" charset="2"/>
              <a:buChar char="ü"/>
            </a:pPr>
            <a:endParaRPr lang="en-IN" dirty="0" smtClean="0"/>
          </a:p>
          <a:p>
            <a:pPr>
              <a:buFont typeface="Wingdings" pitchFamily="2" charset="2"/>
              <a:buChar char="ü"/>
            </a:pPr>
            <a:r>
              <a:rPr lang="en-IN" dirty="0" smtClean="0"/>
              <a:t>File movement of single file from linked files can be restricted </a:t>
            </a:r>
          </a:p>
          <a:p>
            <a:pPr>
              <a:buFont typeface="Wingdings" pitchFamily="2" charset="2"/>
              <a:buChar char="ü"/>
            </a:pPr>
            <a:endParaRPr lang="en-IN" dirty="0" smtClean="0"/>
          </a:p>
          <a:p>
            <a:pPr>
              <a:buFont typeface="Wingdings" pitchFamily="2" charset="2"/>
              <a:buChar char="ü"/>
            </a:pPr>
            <a:r>
              <a:rPr lang="en-IN" dirty="0" smtClean="0"/>
              <a:t>Alarm for file movement alarm in &amp; exit gate with reader </a:t>
            </a:r>
          </a:p>
          <a:p>
            <a:pPr>
              <a:buFont typeface="Wingdings" pitchFamily="2" charset="2"/>
              <a:buChar char="ü"/>
            </a:pPr>
            <a:endParaRPr lang="en-IN" dirty="0" smtClean="0"/>
          </a:p>
          <a:p>
            <a:pPr>
              <a:buFont typeface="Wingdings" pitchFamily="2" charset="2"/>
              <a:buChar char="ü"/>
            </a:pPr>
            <a:r>
              <a:rPr lang="en-IN" dirty="0" smtClean="0"/>
              <a:t>Linking &amp; Unlinking  file option will be available  </a:t>
            </a:r>
          </a:p>
          <a:p>
            <a:pPr>
              <a:buNone/>
            </a:pP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File Master </a:t>
            </a:r>
            <a:endParaRPr lang="en-IN" dirty="0"/>
          </a:p>
        </p:txBody>
      </p:sp>
      <p:pic>
        <p:nvPicPr>
          <p:cNvPr id="4" name="Content Placeholder 3"/>
          <p:cNvPicPr>
            <a:picLocks noGrp="1"/>
          </p:cNvPicPr>
          <p:nvPr>
            <p:ph idx="1"/>
          </p:nvPr>
        </p:nvPicPr>
        <p:blipFill>
          <a:blip r:embed="rId2" cstate="print"/>
          <a:stretch>
            <a:fillRect/>
          </a:stretch>
        </p:blipFill>
        <p:spPr>
          <a:xfrm>
            <a:off x="304800" y="1600200"/>
            <a:ext cx="8610600" cy="457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Transactions </a:t>
            </a:r>
            <a:endParaRPr lang="en-IN" dirty="0"/>
          </a:p>
        </p:txBody>
      </p:sp>
      <p:sp>
        <p:nvSpPr>
          <p:cNvPr id="3" name="Content Placeholder 2"/>
          <p:cNvSpPr>
            <a:spLocks noGrp="1"/>
          </p:cNvSpPr>
          <p:nvPr>
            <p:ph idx="1"/>
          </p:nvPr>
        </p:nvSpPr>
        <p:spPr/>
        <p:txBody>
          <a:bodyPr/>
          <a:lstStyle/>
          <a:p>
            <a:endParaRPr lang="en-IN"/>
          </a:p>
        </p:txBody>
      </p:sp>
      <p:pic>
        <p:nvPicPr>
          <p:cNvPr id="4" name="Picture 3"/>
          <p:cNvPicPr/>
          <p:nvPr/>
        </p:nvPicPr>
        <p:blipFill>
          <a:blip r:embed="rId2" cstate="print"/>
          <a:stretch>
            <a:fillRect/>
          </a:stretch>
        </p:blipFill>
        <p:spPr>
          <a:xfrm>
            <a:off x="457200" y="1676400"/>
            <a:ext cx="8153400" cy="4419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524000"/>
            <a:ext cx="86106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 </a:t>
            </a:r>
            <a:endParaRPr lang="en-IN" sz="2000" b="1" dirty="0" smtClean="0">
              <a:latin typeface="Verdana" pitchFamily="34" charset="0"/>
              <a:ea typeface="Verdana" pitchFamily="34" charset="0"/>
              <a:cs typeface="Verdana" pitchFamily="34" charset="0"/>
            </a:endParaRPr>
          </a:p>
          <a:p>
            <a:pPr lvl="0">
              <a:buFont typeface="Wingdings" pitchFamily="2" charset="2"/>
              <a:buChar char="Ø"/>
            </a:pPr>
            <a:endParaRPr lang="en-US" sz="2000" b="1" dirty="0" smtClean="0">
              <a:latin typeface="Verdana" pitchFamily="34" charset="0"/>
              <a:ea typeface="Verdana" pitchFamily="34" charset="0"/>
              <a:cs typeface="Verdana" pitchFamily="34" charset="0"/>
            </a:endParaRPr>
          </a:p>
          <a:p>
            <a:pPr>
              <a:buFont typeface="Wingdings" pitchFamily="2" charset="2"/>
              <a:buChar char="Ø"/>
            </a:pPr>
            <a:r>
              <a:rPr lang="en-US" sz="2000" b="1" dirty="0">
                <a:latin typeface="Verdana" pitchFamily="34" charset="0"/>
                <a:ea typeface="Verdana" pitchFamily="34" charset="0"/>
                <a:cs typeface="Verdana" pitchFamily="34" charset="0"/>
              </a:rPr>
              <a:t>Accurate and automatic generation of file </a:t>
            </a:r>
            <a:r>
              <a:rPr lang="en-US" sz="2000" b="1" dirty="0" smtClean="0">
                <a:latin typeface="Verdana" pitchFamily="34" charset="0"/>
                <a:ea typeface="Verdana" pitchFamily="34" charset="0"/>
                <a:cs typeface="Verdana" pitchFamily="34" charset="0"/>
              </a:rPr>
              <a:t>number so </a:t>
            </a:r>
            <a:r>
              <a:rPr lang="en-US" sz="2000" b="1" dirty="0">
                <a:latin typeface="Verdana" pitchFamily="34" charset="0"/>
                <a:ea typeface="Verdana" pitchFamily="34" charset="0"/>
                <a:cs typeface="Verdana" pitchFamily="34" charset="0"/>
              </a:rPr>
              <a:t>there no duplicate file </a:t>
            </a:r>
            <a:r>
              <a:rPr lang="en-US" sz="2000" b="1" dirty="0" smtClean="0">
                <a:latin typeface="Verdana" pitchFamily="34" charset="0"/>
                <a:ea typeface="Verdana" pitchFamily="34" charset="0"/>
                <a:cs typeface="Verdana" pitchFamily="34" charset="0"/>
              </a:rPr>
              <a:t>name or no  </a:t>
            </a:r>
            <a:endParaRPr lang="en-US" sz="2000" b="1" dirty="0">
              <a:latin typeface="Verdana" pitchFamily="34" charset="0"/>
              <a:ea typeface="Verdana" pitchFamily="34" charset="0"/>
              <a:cs typeface="Verdana" pitchFamily="34" charset="0"/>
            </a:endParaRPr>
          </a:p>
          <a:p>
            <a:pPr lvl="0">
              <a:buFont typeface="Wingdings" pitchFamily="2" charset="2"/>
              <a:buChar char="Ø"/>
            </a:pPr>
            <a:r>
              <a:rPr lang="en-US" sz="2000" b="1" dirty="0" smtClean="0">
                <a:latin typeface="Verdana" pitchFamily="34" charset="0"/>
                <a:ea typeface="Verdana" pitchFamily="34" charset="0"/>
                <a:cs typeface="Verdana" pitchFamily="34" charset="0"/>
              </a:rPr>
              <a:t>Easley can identify the files on time so we can save the time.</a:t>
            </a:r>
          </a:p>
          <a:p>
            <a:pPr lvl="0">
              <a:buFont typeface="Wingdings" pitchFamily="2" charset="2"/>
              <a:buChar char="Ø"/>
            </a:pPr>
            <a:r>
              <a:rPr lang="en-US" sz="2000" b="1" dirty="0">
                <a:latin typeface="Verdana" pitchFamily="34" charset="0"/>
                <a:ea typeface="Verdana" pitchFamily="34" charset="0"/>
                <a:cs typeface="Verdana" pitchFamily="34" charset="0"/>
              </a:rPr>
              <a:t>Automated reports are instantly available in the server providing correct file </a:t>
            </a:r>
            <a:r>
              <a:rPr lang="en-US" sz="2000" b="1" dirty="0" smtClean="0">
                <a:latin typeface="Verdana" pitchFamily="34" charset="0"/>
                <a:ea typeface="Verdana" pitchFamily="34" charset="0"/>
                <a:cs typeface="Verdana" pitchFamily="34" charset="0"/>
              </a:rPr>
              <a:t>name.</a:t>
            </a:r>
          </a:p>
          <a:p>
            <a:pPr lvl="0">
              <a:buFont typeface="Wingdings" pitchFamily="2" charset="2"/>
              <a:buChar char="Ø"/>
            </a:pPr>
            <a:r>
              <a:rPr lang="en-US" sz="2000" b="1" dirty="0" smtClean="0">
                <a:latin typeface="Verdana" pitchFamily="34" charset="0"/>
                <a:ea typeface="Verdana" pitchFamily="34" charset="0"/>
                <a:cs typeface="Verdana" pitchFamily="34" charset="0"/>
              </a:rPr>
              <a:t>Automated system greatly reduces the scope for human error. </a:t>
            </a:r>
            <a:endParaRPr lang="en-IN" sz="2000" b="1" dirty="0" smtClean="0">
              <a:latin typeface="Verdana" pitchFamily="34" charset="0"/>
              <a:ea typeface="Verdana" pitchFamily="34" charset="0"/>
              <a:cs typeface="Verdana" pitchFamily="34" charset="0"/>
            </a:endParaRPr>
          </a:p>
          <a:p>
            <a:pPr lvl="0">
              <a:buFont typeface="Wingdings" pitchFamily="2" charset="2"/>
              <a:buChar char="Ø"/>
            </a:pPr>
            <a:r>
              <a:rPr lang="en-US" sz="2000" b="1" dirty="0" smtClean="0">
                <a:latin typeface="Verdana" pitchFamily="34" charset="0"/>
                <a:ea typeface="Verdana" pitchFamily="34" charset="0"/>
                <a:cs typeface="Verdana" pitchFamily="34" charset="0"/>
              </a:rPr>
              <a:t>Reduction </a:t>
            </a:r>
            <a:r>
              <a:rPr lang="en-US" sz="2000" b="1" dirty="0">
                <a:latin typeface="Verdana" pitchFamily="34" charset="0"/>
                <a:ea typeface="Verdana" pitchFamily="34" charset="0"/>
                <a:cs typeface="Verdana" pitchFamily="34" charset="0"/>
              </a:rPr>
              <a:t>in manpower deployment.</a:t>
            </a:r>
            <a:endParaRPr lang="en-IN" sz="2000" b="1" dirty="0">
              <a:latin typeface="Verdana" pitchFamily="34" charset="0"/>
              <a:ea typeface="Verdana" pitchFamily="34" charset="0"/>
              <a:cs typeface="Verdana" pitchFamily="34" charset="0"/>
            </a:endParaRPr>
          </a:p>
        </p:txBody>
      </p:sp>
      <p:sp>
        <p:nvSpPr>
          <p:cNvPr id="3" name="TextBox 2"/>
          <p:cNvSpPr txBox="1"/>
          <p:nvPr/>
        </p:nvSpPr>
        <p:spPr>
          <a:xfrm>
            <a:off x="381000" y="990600"/>
            <a:ext cx="5033350" cy="830997"/>
          </a:xfrm>
          <a:prstGeom prst="rect">
            <a:avLst/>
          </a:prstGeom>
          <a:noFill/>
        </p:spPr>
        <p:txBody>
          <a:bodyPr wrap="square" rtlCol="0">
            <a:spAutoFit/>
          </a:bodyPr>
          <a:lstStyle/>
          <a:p>
            <a:r>
              <a:rPr lang="en-US" sz="2400" b="1" u="sng" dirty="0" smtClean="0">
                <a:latin typeface="Verdana" pitchFamily="34" charset="0"/>
                <a:ea typeface="Verdana" pitchFamily="34" charset="0"/>
                <a:cs typeface="Verdana" pitchFamily="34" charset="0"/>
              </a:rPr>
              <a:t>Advantages </a:t>
            </a:r>
            <a:endParaRPr lang="en-IN" sz="2400" u="sng" dirty="0" smtClean="0">
              <a:latin typeface="Verdana" pitchFamily="34" charset="0"/>
              <a:ea typeface="Verdana" pitchFamily="34" charset="0"/>
              <a:cs typeface="Verdana" pitchFamily="34" charset="0"/>
            </a:endParaRPr>
          </a:p>
          <a:p>
            <a:endParaRPr lang="en-IN" sz="2400"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IN" dirty="0" smtClean="0"/>
              <a:t/>
            </a:r>
            <a:br>
              <a:rPr lang="en-IN" dirty="0" smtClean="0"/>
            </a:br>
            <a:r>
              <a:rPr lang="en-IN" dirty="0" smtClean="0"/>
              <a:t>Hardware Used for </a:t>
            </a:r>
            <a:r>
              <a:rPr lang="en-IN" dirty="0"/>
              <a:t>T</a:t>
            </a:r>
            <a:r>
              <a:rPr lang="en-IN" dirty="0" smtClean="0"/>
              <a:t>his </a:t>
            </a:r>
            <a:r>
              <a:rPr lang="en-IN" dirty="0"/>
              <a:t>S</a:t>
            </a:r>
            <a:r>
              <a:rPr lang="en-IN" dirty="0" smtClean="0"/>
              <a:t>olution </a:t>
            </a:r>
            <a:r>
              <a:rPr lang="en-IN" dirty="0"/>
              <a:t/>
            </a:r>
            <a:br>
              <a:rPr lang="en-IN" dirty="0"/>
            </a:br>
            <a:endParaRPr lang="en-IN" dirty="0"/>
          </a:p>
        </p:txBody>
      </p:sp>
      <p:sp>
        <p:nvSpPr>
          <p:cNvPr id="3" name="Content Placeholder 2"/>
          <p:cNvSpPr>
            <a:spLocks noGrp="1"/>
          </p:cNvSpPr>
          <p:nvPr>
            <p:ph idx="1"/>
          </p:nvPr>
        </p:nvSpPr>
        <p:spPr>
          <a:xfrm>
            <a:off x="76200" y="1981200"/>
            <a:ext cx="8915400" cy="3886200"/>
          </a:xfrm>
        </p:spPr>
        <p:txBody>
          <a:bodyPr/>
          <a:lstStyle/>
          <a:p>
            <a:r>
              <a:rPr lang="en-IN" dirty="0" smtClean="0"/>
              <a:t>RFID Tag 9640 – each file </a:t>
            </a:r>
          </a:p>
          <a:p>
            <a:r>
              <a:rPr lang="en-IN" dirty="0" smtClean="0"/>
              <a:t>Desktop reader – for Encoding tag and each table </a:t>
            </a:r>
          </a:p>
          <a:p>
            <a:r>
              <a:rPr lang="en-IN" dirty="0" smtClean="0"/>
              <a:t>RFID gate – Each entrance &amp; Exit </a:t>
            </a:r>
          </a:p>
          <a:p>
            <a:r>
              <a:rPr lang="en-IN" dirty="0" smtClean="0"/>
              <a:t>Hand held Reader – for finding the file and stock tacking </a:t>
            </a:r>
          </a:p>
          <a:p>
            <a:r>
              <a:rPr lang="en-IN" dirty="0" smtClean="0"/>
              <a:t>Software – Report </a:t>
            </a:r>
            <a:endParaRPr lang="en-IN" dirty="0"/>
          </a:p>
        </p:txBody>
      </p:sp>
    </p:spTree>
    <p:extLst>
      <p:ext uri="{BB962C8B-B14F-4D97-AF65-F5344CB8AC3E}">
        <p14:creationId xmlns:p14="http://schemas.microsoft.com/office/powerpoint/2010/main" val="1417249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Hardware Used</a:t>
            </a:r>
            <a:endParaRPr lang="en-IN" dirty="0"/>
          </a:p>
        </p:txBody>
      </p:sp>
      <p:pic>
        <p:nvPicPr>
          <p:cNvPr id="4" name="Picture 5"/>
          <p:cNvPicPr>
            <a:picLocks noGrp="1" noChangeAspect="1" noChangeArrowheads="1"/>
          </p:cNvPicPr>
          <p:nvPr>
            <p:ph idx="1"/>
          </p:nvPr>
        </p:nvPicPr>
        <p:blipFill>
          <a:blip r:embed="rId2" cstate="print"/>
          <a:srcRect/>
          <a:stretch>
            <a:fillRect/>
          </a:stretch>
        </p:blipFill>
        <p:spPr bwMode="auto">
          <a:xfrm>
            <a:off x="7010400" y="1577958"/>
            <a:ext cx="1583651" cy="1546242"/>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673" y="1752600"/>
            <a:ext cx="31051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0"/>
            <a:ext cx="248602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73648" y="2743200"/>
            <a:ext cx="2230636" cy="2743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0341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81000" y="3276600"/>
            <a:ext cx="8458200" cy="830997"/>
          </a:xfrm>
          <a:prstGeom prst="rect">
            <a:avLst/>
          </a:prstGeom>
          <a:solidFill>
            <a:srgbClr val="FFC000"/>
          </a:solidFill>
          <a:ln w="9525">
            <a:noFill/>
            <a:miter lim="800000"/>
            <a:headEnd/>
            <a:tailEnd/>
          </a:ln>
        </p:spPr>
        <p:txBody>
          <a:bodyPr wrap="square">
            <a:spAutoFit/>
          </a:bodyPr>
          <a:lstStyle/>
          <a:p>
            <a:pPr algn="ctr"/>
            <a:r>
              <a:rPr lang="en-US" sz="4800" dirty="0" smtClean="0">
                <a:latin typeface="Verdana" pitchFamily="34" charset="0"/>
              </a:rPr>
              <a:t>Thank You</a:t>
            </a:r>
            <a:endParaRPr lang="en-US" sz="3600" dirty="0">
              <a:latin typeface="Verdana" pitchFamily="34" charset="0"/>
            </a:endParaRPr>
          </a:p>
        </p:txBody>
      </p:sp>
      <p:sp>
        <p:nvSpPr>
          <p:cNvPr id="5" name="TextBox 7"/>
          <p:cNvSpPr txBox="1">
            <a:spLocks noChangeArrowheads="1"/>
          </p:cNvSpPr>
          <p:nvPr/>
        </p:nvSpPr>
        <p:spPr bwMode="auto">
          <a:xfrm>
            <a:off x="4419600" y="5334000"/>
            <a:ext cx="4446588" cy="369888"/>
          </a:xfrm>
          <a:prstGeom prst="rect">
            <a:avLst/>
          </a:prstGeom>
          <a:noFill/>
          <a:ln w="9525">
            <a:noFill/>
            <a:miter lim="800000"/>
            <a:headEnd/>
            <a:tailEnd/>
          </a:ln>
        </p:spPr>
        <p:txBody>
          <a:bodyPr>
            <a:spAutoFit/>
          </a:bodyPr>
          <a:lstStyle/>
          <a:p>
            <a:r>
              <a:rPr lang="en-US" b="1" dirty="0" smtClean="0">
                <a:solidFill>
                  <a:srgbClr val="7030A0"/>
                </a:solidFill>
              </a:rPr>
              <a:t>      Stallion</a:t>
            </a:r>
            <a:r>
              <a:rPr lang="en-US" dirty="0" smtClean="0">
                <a:solidFill>
                  <a:srgbClr val="7030A0"/>
                </a:solidFill>
              </a:rPr>
              <a:t> </a:t>
            </a:r>
            <a:r>
              <a:rPr lang="en-US" b="1" dirty="0">
                <a:solidFill>
                  <a:srgbClr val="7030A0"/>
                </a:solidFill>
              </a:rPr>
              <a:t>Systems &amp; Solutions Pvt. Ltd</a:t>
            </a:r>
          </a:p>
        </p:txBody>
      </p:sp>
      <p:sp>
        <p:nvSpPr>
          <p:cNvPr id="7" name="Rectangle 6"/>
          <p:cNvSpPr/>
          <p:nvPr/>
        </p:nvSpPr>
        <p:spPr>
          <a:xfrm>
            <a:off x="3581400" y="914400"/>
            <a:ext cx="2133600" cy="523220"/>
          </a:xfrm>
          <a:prstGeom prst="rect">
            <a:avLst/>
          </a:prstGeom>
        </p:spPr>
        <p:txBody>
          <a:bodyPr wrap="square">
            <a:spAutoFit/>
          </a:bodyPr>
          <a:lstStyle/>
          <a:p>
            <a:r>
              <a:rPr lang="en-US" sz="2800" b="1" i="1" dirty="0" smtClean="0">
                <a:solidFill>
                  <a:srgbClr val="00B0F0"/>
                </a:solidFill>
                <a:latin typeface="Verdana" pitchFamily="34" charset="0"/>
              </a:rPr>
              <a:t>FILE</a:t>
            </a:r>
            <a:r>
              <a:rPr lang="en-US" sz="2800" b="1" i="1" dirty="0" smtClean="0">
                <a:solidFill>
                  <a:srgbClr val="FFC000"/>
                </a:solidFill>
                <a:latin typeface="Verdana" pitchFamily="34" charset="0"/>
              </a:rPr>
              <a:t>MAN</a:t>
            </a:r>
            <a:r>
              <a:rPr lang="en-US" sz="2800" b="1" i="1" dirty="0" smtClean="0">
                <a:solidFill>
                  <a:srgbClr val="00B0F0"/>
                </a:solidFill>
                <a:latin typeface="Verdana" pitchFamily="34" charset="0"/>
              </a:rPr>
              <a:t> </a:t>
            </a:r>
            <a:endParaRPr lang="en-IN" b="1" i="1" dirty="0">
              <a:solidFill>
                <a:srgbClr val="00B0F0"/>
              </a:solidFill>
            </a:endParaRPr>
          </a:p>
        </p:txBody>
      </p:sp>
      <p:pic>
        <p:nvPicPr>
          <p:cNvPr id="8" name="Picture 7" descr="search_files.jpg"/>
          <p:cNvPicPr>
            <a:picLocks noChangeAspect="1"/>
          </p:cNvPicPr>
          <p:nvPr/>
        </p:nvPicPr>
        <p:blipFill>
          <a:blip r:embed="rId2" cstate="print"/>
          <a:stretch>
            <a:fillRect/>
          </a:stretch>
        </p:blipFill>
        <p:spPr>
          <a:xfrm>
            <a:off x="3657600" y="1371600"/>
            <a:ext cx="1828800" cy="155082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410200" y="1971675"/>
            <a:ext cx="3581400" cy="2828925"/>
          </a:xfrm>
          <a:prstGeom prst="rect">
            <a:avLst/>
          </a:prstGeom>
          <a:noFill/>
          <a:ln w="9525">
            <a:noFill/>
            <a:miter lim="800000"/>
            <a:headEnd/>
            <a:tailEnd/>
          </a:ln>
          <a:effectLst/>
        </p:spPr>
      </p:pic>
      <p:sp>
        <p:nvSpPr>
          <p:cNvPr id="3" name="TextBox 2"/>
          <p:cNvSpPr txBox="1"/>
          <p:nvPr/>
        </p:nvSpPr>
        <p:spPr>
          <a:xfrm>
            <a:off x="457200" y="685800"/>
            <a:ext cx="5181600" cy="5909310"/>
          </a:xfrm>
          <a:prstGeom prst="rect">
            <a:avLst/>
          </a:prstGeom>
          <a:noFill/>
        </p:spPr>
        <p:txBody>
          <a:bodyPr wrap="square" rtlCol="0">
            <a:spAutoFit/>
          </a:bodyPr>
          <a:lstStyle/>
          <a:p>
            <a:r>
              <a:rPr lang="en-US" b="1" dirty="0" smtClean="0">
                <a:latin typeface="Verdana" pitchFamily="34" charset="0"/>
                <a:ea typeface="Verdana" pitchFamily="34" charset="0"/>
                <a:cs typeface="Verdana" pitchFamily="34" charset="0"/>
              </a:rPr>
              <a:t> </a:t>
            </a:r>
            <a:endParaRPr lang="en-IN" b="1" dirty="0" smtClean="0">
              <a:latin typeface="Verdana" pitchFamily="34" charset="0"/>
              <a:ea typeface="Verdana" pitchFamily="34" charset="0"/>
              <a:cs typeface="Verdana" pitchFamily="34" charset="0"/>
            </a:endParaRPr>
          </a:p>
          <a:p>
            <a:r>
              <a:rPr lang="en-US" b="1" dirty="0" smtClean="0">
                <a:latin typeface="Verdana" pitchFamily="34" charset="0"/>
                <a:ea typeface="Verdana" pitchFamily="34" charset="0"/>
                <a:cs typeface="Verdana" pitchFamily="34" charset="0"/>
              </a:rPr>
              <a:t>An organization which has public and financial dealings generates and obtains a  large  amount  of  valuable  documents  to  be  maintained for  a  very  long  time. Movement  tracking  and  preservation  of  these  documents  is  of  prime  concern Because these should not be misplaced or lost. The organizations which belong to this category  are,  for  example,  Banks,  Insurance Companies,  Finance companies and government departments. It is a difficult task to maintain and track these valuable  documents  manually  or  simply  using  computer  software. The basic need is to capture the identity of a file/ document electronically to avoid human errors.  </a:t>
            </a:r>
            <a:endParaRPr lang="en-IN" b="1" dirty="0" smtClean="0">
              <a:latin typeface="Verdana" pitchFamily="34" charset="0"/>
              <a:ea typeface="Verdana" pitchFamily="34" charset="0"/>
              <a:cs typeface="Verdana" pitchFamily="34" charset="0"/>
            </a:endParaRPr>
          </a:p>
          <a:p>
            <a:endParaRPr lang="en-IN" b="1" dirty="0"/>
          </a:p>
        </p:txBody>
      </p:sp>
      <p:sp>
        <p:nvSpPr>
          <p:cNvPr id="4" name="TextBox 3"/>
          <p:cNvSpPr txBox="1"/>
          <p:nvPr/>
        </p:nvSpPr>
        <p:spPr>
          <a:xfrm>
            <a:off x="533400" y="457200"/>
            <a:ext cx="1905000" cy="800219"/>
          </a:xfrm>
          <a:prstGeom prst="rect">
            <a:avLst/>
          </a:prstGeom>
          <a:noFill/>
        </p:spPr>
        <p:txBody>
          <a:bodyPr wrap="square" rtlCol="0">
            <a:spAutoFit/>
          </a:bodyPr>
          <a:lstStyle/>
          <a:p>
            <a:r>
              <a:rPr lang="en-US" sz="2400" b="1" u="sng" dirty="0" smtClean="0">
                <a:solidFill>
                  <a:schemeClr val="tx2"/>
                </a:solidFill>
                <a:latin typeface="Verdana" pitchFamily="34" charset="0"/>
                <a:ea typeface="Verdana" pitchFamily="34" charset="0"/>
                <a:cs typeface="Verdana" pitchFamily="34" charset="0"/>
              </a:rPr>
              <a:t>Preface</a:t>
            </a:r>
            <a:r>
              <a:rPr lang="en-US" sz="2800" b="1" dirty="0" smtClean="0">
                <a:solidFill>
                  <a:schemeClr val="tx2"/>
                </a:solidFill>
                <a:latin typeface="Verdana" pitchFamily="34" charset="0"/>
                <a:ea typeface="Verdana" pitchFamily="34" charset="0"/>
                <a:cs typeface="Verdana" pitchFamily="34" charset="0"/>
              </a:rPr>
              <a:t> </a:t>
            </a:r>
            <a:endParaRPr lang="en-IN" sz="2800" dirty="0" smtClean="0">
              <a:solidFill>
                <a:schemeClr val="tx2"/>
              </a:solidFill>
              <a:latin typeface="Verdana" pitchFamily="34" charset="0"/>
              <a:ea typeface="Verdana" pitchFamily="34" charset="0"/>
              <a:cs typeface="Verdana" pitchFamily="34" charset="0"/>
            </a:endParaRPr>
          </a:p>
          <a:p>
            <a:endParaRPr lang="en-IN" dirty="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1295400"/>
            <a:ext cx="84582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•Inability to track documents within stipulated amount of time can have unfavorable impact on the business.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•Monetary and Legal implications in case legal documents are lost. It could also result in loss of goodwill, negative impact on brand equity and legal pursuits.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•Unproductive utilization of labor: Avoiding manual searching and sorting through cabinets save good amount of valuable employee time.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•Reduced customer satisfaction result when documents needed to service a Customer, cannot be traced/ found. At times, the lost/misplaced document  took days to locate.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•Unable to identify the delay of file movement department wise /Employee wise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Verdana" pitchFamily="34" charset="0"/>
                <a:ea typeface="Verdana" pitchFamily="34" charset="0"/>
                <a:cs typeface="Verdana" pitchFamily="34" charset="0"/>
              </a:rPr>
              <a:t>• HOD is not having the full control on the status of file </a:t>
            </a:r>
          </a:p>
        </p:txBody>
      </p:sp>
      <p:sp>
        <p:nvSpPr>
          <p:cNvPr id="3" name="TextBox 2"/>
          <p:cNvSpPr txBox="1"/>
          <p:nvPr/>
        </p:nvSpPr>
        <p:spPr>
          <a:xfrm>
            <a:off x="381000" y="616803"/>
            <a:ext cx="6248400" cy="830997"/>
          </a:xfrm>
          <a:prstGeom prst="rect">
            <a:avLst/>
          </a:prstGeom>
          <a:noFill/>
        </p:spPr>
        <p:txBody>
          <a:bodyPr wrap="square" rtlCol="0">
            <a:spAutoFit/>
          </a:bodyPr>
          <a:lstStyle/>
          <a:p>
            <a:pPr lvl="0"/>
            <a:r>
              <a:rPr lang="en-US" sz="2400" b="1" u="sng" dirty="0" smtClean="0">
                <a:solidFill>
                  <a:schemeClr val="tx2"/>
                </a:solidFill>
                <a:latin typeface="Verdana" pitchFamily="34" charset="0"/>
                <a:ea typeface="Times New Roman" pitchFamily="18" charset="0"/>
                <a:cs typeface="Arial" pitchFamily="34" charset="0"/>
              </a:rPr>
              <a:t>Challenges in the present system</a:t>
            </a:r>
            <a:endParaRPr lang="en-US" sz="1200" u="sng" dirty="0" smtClean="0">
              <a:solidFill>
                <a:schemeClr val="tx2"/>
              </a:solidFill>
              <a:latin typeface="Arial" pitchFamily="34" charset="0"/>
              <a:cs typeface="Arial" pitchFamily="34" charset="0"/>
            </a:endParaRPr>
          </a:p>
          <a:p>
            <a:endParaRPr lang="en-IN" sz="2400" u="sng" dirty="0">
              <a:solidFill>
                <a:schemeClr val="tx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57200"/>
            <a:ext cx="5033350" cy="954107"/>
          </a:xfrm>
          <a:prstGeom prst="rect">
            <a:avLst/>
          </a:prstGeom>
          <a:noFill/>
        </p:spPr>
        <p:txBody>
          <a:bodyPr wrap="square" rtlCol="0">
            <a:spAutoFit/>
          </a:bodyPr>
          <a:lstStyle/>
          <a:p>
            <a:pPr lvl="0"/>
            <a:r>
              <a:rPr lang="en-US" sz="2800" b="1" u="sng" dirty="0" smtClean="0">
                <a:solidFill>
                  <a:schemeClr val="tx2"/>
                </a:solidFill>
                <a:latin typeface="Verdana" pitchFamily="34" charset="0"/>
                <a:ea typeface="Times New Roman" pitchFamily="18" charset="0"/>
                <a:cs typeface="Arial" pitchFamily="34" charset="0"/>
              </a:rPr>
              <a:t>Proposed System</a:t>
            </a:r>
            <a:endParaRPr lang="en-US" sz="1400" u="sng" dirty="0" smtClean="0">
              <a:solidFill>
                <a:schemeClr val="tx2"/>
              </a:solidFill>
              <a:latin typeface="Arial" pitchFamily="34" charset="0"/>
              <a:cs typeface="Arial" pitchFamily="34" charset="0"/>
            </a:endParaRPr>
          </a:p>
          <a:p>
            <a:endParaRPr lang="en-IN" sz="2800" u="sng" dirty="0">
              <a:solidFill>
                <a:schemeClr val="tx2"/>
              </a:solidFill>
            </a:endParaRPr>
          </a:p>
        </p:txBody>
      </p:sp>
      <p:pic>
        <p:nvPicPr>
          <p:cNvPr id="16386" name="Picture 2"/>
          <p:cNvPicPr>
            <a:picLocks noChangeAspect="1" noChangeArrowheads="1"/>
          </p:cNvPicPr>
          <p:nvPr/>
        </p:nvPicPr>
        <p:blipFill>
          <a:blip r:embed="rId2" cstate="print"/>
          <a:srcRect/>
          <a:stretch>
            <a:fillRect/>
          </a:stretch>
        </p:blipFill>
        <p:spPr bwMode="auto">
          <a:xfrm>
            <a:off x="152400" y="990600"/>
            <a:ext cx="8763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948690"/>
            <a:ext cx="8534400" cy="4801314"/>
          </a:xfrm>
          <a:prstGeom prst="rect">
            <a:avLst/>
          </a:prstGeom>
          <a:noFill/>
        </p:spPr>
        <p:txBody>
          <a:bodyPr wrap="square" rtlCol="0">
            <a:spAutoFit/>
          </a:bodyPr>
          <a:lstStyle/>
          <a:p>
            <a:pPr>
              <a:buFont typeface="Arial" pitchFamily="34" charset="0"/>
              <a:buChar char="•"/>
            </a:pPr>
            <a:r>
              <a:rPr lang="en-US" b="1" dirty="0" smtClean="0">
                <a:latin typeface="Verdana" pitchFamily="34" charset="0"/>
                <a:ea typeface="Verdana" pitchFamily="34" charset="0"/>
                <a:cs typeface="Verdana" pitchFamily="34" charset="0"/>
              </a:rPr>
              <a:t>File Registration &amp; Tagging </a:t>
            </a:r>
            <a:endParaRPr lang="en-IN" b="1" dirty="0" smtClean="0">
              <a:latin typeface="Verdana" pitchFamily="34" charset="0"/>
              <a:ea typeface="Verdana" pitchFamily="34" charset="0"/>
              <a:cs typeface="Verdana" pitchFamily="34" charset="0"/>
            </a:endParaRPr>
          </a:p>
          <a:p>
            <a:pPr>
              <a:buFont typeface="Arial" pitchFamily="34" charset="0"/>
              <a:buChar char="•"/>
            </a:pPr>
            <a:endParaRPr lang="en-IN" b="1" dirty="0" smtClean="0">
              <a:latin typeface="Verdana" pitchFamily="34" charset="0"/>
              <a:ea typeface="Verdana" pitchFamily="34" charset="0"/>
              <a:cs typeface="Verdana" pitchFamily="34" charset="0"/>
            </a:endParaRPr>
          </a:p>
          <a:p>
            <a:pPr>
              <a:buFont typeface="Arial" pitchFamily="34" charset="0"/>
              <a:buChar char="•"/>
            </a:pPr>
            <a:r>
              <a:rPr lang="en-US" b="1" dirty="0" smtClean="0">
                <a:latin typeface="Verdana" pitchFamily="34" charset="0"/>
                <a:ea typeface="Verdana" pitchFamily="34" charset="0"/>
                <a:cs typeface="Verdana" pitchFamily="34" charset="0"/>
              </a:rPr>
              <a:t>Installing RFID Antenna at the Entrance/Exit Gate</a:t>
            </a:r>
            <a:endParaRPr lang="en-IN" b="1" dirty="0" smtClean="0">
              <a:latin typeface="Verdana" pitchFamily="34" charset="0"/>
              <a:ea typeface="Verdana" pitchFamily="34" charset="0"/>
              <a:cs typeface="Verdana" pitchFamily="34" charset="0"/>
            </a:endParaRPr>
          </a:p>
          <a:p>
            <a:pPr>
              <a:buFont typeface="Arial" pitchFamily="34" charset="0"/>
              <a:buChar char="•"/>
            </a:pPr>
            <a:endParaRPr lang="en-IN" b="1" dirty="0" smtClean="0">
              <a:latin typeface="Verdana" pitchFamily="34" charset="0"/>
              <a:ea typeface="Verdana" pitchFamily="34" charset="0"/>
              <a:cs typeface="Verdana" pitchFamily="34" charset="0"/>
            </a:endParaRPr>
          </a:p>
          <a:p>
            <a:pPr>
              <a:buFont typeface="Arial" pitchFamily="34" charset="0"/>
              <a:buChar char="•"/>
            </a:pPr>
            <a:r>
              <a:rPr lang="en-US" b="1" dirty="0" smtClean="0">
                <a:latin typeface="Verdana" pitchFamily="34" charset="0"/>
                <a:ea typeface="Verdana" pitchFamily="34" charset="0"/>
                <a:cs typeface="Verdana" pitchFamily="34" charset="0"/>
              </a:rPr>
              <a:t>Identification during Entry/Exit </a:t>
            </a:r>
          </a:p>
          <a:p>
            <a:pPr>
              <a:buFont typeface="Arial" pitchFamily="34" charset="0"/>
              <a:buChar char="•"/>
            </a:pPr>
            <a:endParaRPr lang="en-IN" b="1" dirty="0" smtClean="0">
              <a:latin typeface="Verdana" pitchFamily="34" charset="0"/>
              <a:ea typeface="Verdana" pitchFamily="34" charset="0"/>
              <a:cs typeface="Verdana" pitchFamily="34" charset="0"/>
            </a:endParaRPr>
          </a:p>
          <a:p>
            <a:pPr>
              <a:buFont typeface="Arial" pitchFamily="34" charset="0"/>
              <a:buChar char="•"/>
            </a:pPr>
            <a:r>
              <a:rPr lang="en-US" b="1" dirty="0" smtClean="0">
                <a:latin typeface="Verdana" pitchFamily="34" charset="0"/>
                <a:ea typeface="Verdana" pitchFamily="34" charset="0"/>
                <a:cs typeface="Verdana" pitchFamily="34" charset="0"/>
              </a:rPr>
              <a:t>File Transfer</a:t>
            </a:r>
          </a:p>
          <a:p>
            <a:pPr>
              <a:buFont typeface="Arial" pitchFamily="34" charset="0"/>
              <a:buChar char="•"/>
            </a:pPr>
            <a:endParaRPr lang="en-US" b="1" dirty="0" smtClean="0">
              <a:latin typeface="Verdana" pitchFamily="34" charset="0"/>
              <a:ea typeface="Verdana" pitchFamily="34" charset="0"/>
              <a:cs typeface="Verdana" pitchFamily="34" charset="0"/>
            </a:endParaRPr>
          </a:p>
          <a:p>
            <a:pPr>
              <a:buFont typeface="Arial" pitchFamily="34" charset="0"/>
              <a:buChar char="•"/>
            </a:pPr>
            <a:r>
              <a:rPr lang="en-US" b="1" dirty="0" smtClean="0">
                <a:latin typeface="Verdana" pitchFamily="34" charset="0"/>
                <a:ea typeface="Verdana" pitchFamily="34" charset="0"/>
                <a:cs typeface="Verdana" pitchFamily="34" charset="0"/>
              </a:rPr>
              <a:t>Installing RFID reader in table of each employee</a:t>
            </a:r>
            <a:endParaRPr lang="en-IN" b="1" dirty="0" smtClean="0">
              <a:latin typeface="Verdana" pitchFamily="34" charset="0"/>
              <a:ea typeface="Verdana" pitchFamily="34" charset="0"/>
              <a:cs typeface="Verdana" pitchFamily="34" charset="0"/>
            </a:endParaRPr>
          </a:p>
          <a:p>
            <a:pPr>
              <a:buFont typeface="Arial" pitchFamily="34" charset="0"/>
              <a:buChar char="•"/>
            </a:pPr>
            <a:endParaRPr lang="en-IN" b="1" dirty="0" smtClean="0">
              <a:latin typeface="Verdana" pitchFamily="34" charset="0"/>
              <a:ea typeface="Verdana" pitchFamily="34" charset="0"/>
              <a:cs typeface="Verdana" pitchFamily="34" charset="0"/>
            </a:endParaRPr>
          </a:p>
          <a:p>
            <a:pPr>
              <a:buFont typeface="Arial" pitchFamily="34" charset="0"/>
              <a:buChar char="•"/>
            </a:pPr>
            <a:r>
              <a:rPr lang="en-US" b="1" dirty="0" smtClean="0">
                <a:latin typeface="Verdana" pitchFamily="34" charset="0"/>
                <a:ea typeface="Verdana" pitchFamily="34" charset="0"/>
                <a:cs typeface="Verdana" pitchFamily="34" charset="0"/>
              </a:rPr>
              <a:t>Identification during file In &amp; Out </a:t>
            </a:r>
            <a:endParaRPr lang="en-IN" b="1" dirty="0" smtClean="0">
              <a:latin typeface="Verdana" pitchFamily="34" charset="0"/>
              <a:ea typeface="Verdana" pitchFamily="34" charset="0"/>
              <a:cs typeface="Verdana" pitchFamily="34" charset="0"/>
            </a:endParaRPr>
          </a:p>
          <a:p>
            <a:pPr>
              <a:buFont typeface="Arial" pitchFamily="34" charset="0"/>
              <a:buChar char="•"/>
            </a:pPr>
            <a:endParaRPr lang="en-IN" b="1" dirty="0" smtClean="0">
              <a:latin typeface="Verdana" pitchFamily="34" charset="0"/>
              <a:ea typeface="Verdana" pitchFamily="34" charset="0"/>
              <a:cs typeface="Verdana" pitchFamily="34" charset="0"/>
            </a:endParaRPr>
          </a:p>
          <a:p>
            <a:pPr>
              <a:buFont typeface="Arial" pitchFamily="34" charset="0"/>
              <a:buChar char="•"/>
            </a:pPr>
            <a:r>
              <a:rPr lang="en-US" b="1" dirty="0" smtClean="0">
                <a:latin typeface="Verdana" pitchFamily="34" charset="0"/>
                <a:ea typeface="Verdana" pitchFamily="34" charset="0"/>
                <a:cs typeface="Verdana" pitchFamily="34" charset="0"/>
              </a:rPr>
              <a:t> Physical Verification using Portable Reader in store</a:t>
            </a:r>
            <a:endParaRPr lang="en-IN" b="1" dirty="0" smtClean="0">
              <a:latin typeface="Verdana" pitchFamily="34" charset="0"/>
              <a:ea typeface="Verdana" pitchFamily="34" charset="0"/>
              <a:cs typeface="Verdana" pitchFamily="34" charset="0"/>
            </a:endParaRPr>
          </a:p>
          <a:p>
            <a:pPr>
              <a:buFont typeface="Arial" pitchFamily="34" charset="0"/>
              <a:buChar char="•"/>
            </a:pPr>
            <a:endParaRPr lang="en-IN" b="1" dirty="0" smtClean="0">
              <a:latin typeface="Verdana" pitchFamily="34" charset="0"/>
              <a:ea typeface="Verdana" pitchFamily="34" charset="0"/>
              <a:cs typeface="Verdana" pitchFamily="34" charset="0"/>
            </a:endParaRPr>
          </a:p>
          <a:p>
            <a:pPr>
              <a:buFont typeface="Arial" pitchFamily="34" charset="0"/>
              <a:buChar char="•"/>
            </a:pPr>
            <a:r>
              <a:rPr lang="en-US" b="1" dirty="0" smtClean="0">
                <a:latin typeface="Verdana" pitchFamily="34" charset="0"/>
                <a:ea typeface="Verdana" pitchFamily="34" charset="0"/>
                <a:cs typeface="Verdana" pitchFamily="34" charset="0"/>
              </a:rPr>
              <a:t> Finding a particular file using Portable Reader  </a:t>
            </a:r>
            <a:endParaRPr lang="en-IN" b="1" dirty="0" smtClean="0">
              <a:latin typeface="Verdana" pitchFamily="34" charset="0"/>
              <a:ea typeface="Verdana" pitchFamily="34" charset="0"/>
              <a:cs typeface="Verdana" pitchFamily="34" charset="0"/>
            </a:endParaRPr>
          </a:p>
          <a:p>
            <a:r>
              <a:rPr lang="en-US" b="1" u="sng" dirty="0" smtClean="0">
                <a:latin typeface="Verdana" pitchFamily="34" charset="0"/>
                <a:ea typeface="Verdana" pitchFamily="34" charset="0"/>
                <a:cs typeface="Verdana" pitchFamily="34" charset="0"/>
              </a:rPr>
              <a:t> </a:t>
            </a:r>
            <a:endParaRPr lang="en-IN" u="sng" dirty="0" smtClean="0">
              <a:latin typeface="Verdana" pitchFamily="34" charset="0"/>
              <a:ea typeface="Verdana" pitchFamily="34" charset="0"/>
              <a:cs typeface="Verdana" pitchFamily="34" charset="0"/>
            </a:endParaRPr>
          </a:p>
          <a:p>
            <a:endParaRPr lang="en-IN" u="sng" dirty="0"/>
          </a:p>
        </p:txBody>
      </p:sp>
      <p:sp>
        <p:nvSpPr>
          <p:cNvPr id="4" name="Rectangle 3"/>
          <p:cNvSpPr/>
          <p:nvPr/>
        </p:nvSpPr>
        <p:spPr>
          <a:xfrm>
            <a:off x="457200" y="381000"/>
            <a:ext cx="6400800" cy="830997"/>
          </a:xfrm>
          <a:prstGeom prst="rect">
            <a:avLst/>
          </a:prstGeom>
        </p:spPr>
        <p:txBody>
          <a:bodyPr wrap="square">
            <a:spAutoFit/>
          </a:bodyPr>
          <a:lstStyle/>
          <a:p>
            <a:r>
              <a:rPr lang="en-US" sz="2400" b="1" u="sng" dirty="0" smtClean="0">
                <a:latin typeface="Verdana" pitchFamily="34" charset="0"/>
                <a:ea typeface="Verdana" pitchFamily="34" charset="0"/>
                <a:cs typeface="Verdana" pitchFamily="34" charset="0"/>
              </a:rPr>
              <a:t>Major Process</a:t>
            </a:r>
            <a:endParaRPr lang="en-IN" sz="2400" u="sng" dirty="0" smtClean="0">
              <a:latin typeface="Verdana" pitchFamily="34" charset="0"/>
              <a:ea typeface="Verdana" pitchFamily="34" charset="0"/>
              <a:cs typeface="Verdana" pitchFamily="34" charset="0"/>
            </a:endParaRPr>
          </a:p>
          <a:p>
            <a:endParaRPr lang="en-IN" sz="2400"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File Tracking Features</a:t>
            </a:r>
            <a:endParaRPr lang="en-IN"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pPr>
              <a:buNone/>
            </a:pPr>
            <a:r>
              <a:rPr lang="en-US" sz="3400" b="1" u="sng" dirty="0" smtClean="0"/>
              <a:t>File Registration &amp; Tagging :</a:t>
            </a:r>
            <a:endParaRPr lang="en-IN" sz="3400" b="1" dirty="0" smtClean="0"/>
          </a:p>
          <a:p>
            <a:pPr>
              <a:buNone/>
            </a:pPr>
            <a:r>
              <a:rPr lang="en-US" b="1" dirty="0" smtClean="0"/>
              <a:t>     Every File need to be registered in the RFID based File tracking software. RFID tag with a unique serial number will be programmed in the software and will be attached to each File. </a:t>
            </a:r>
            <a:endParaRPr lang="en-IN" b="1" dirty="0" smtClean="0"/>
          </a:p>
          <a:p>
            <a:pPr>
              <a:buNone/>
            </a:pPr>
            <a:r>
              <a:rPr lang="en-US" b="1" dirty="0" smtClean="0"/>
              <a:t> </a:t>
            </a:r>
            <a:endParaRPr lang="en-IN" b="1" dirty="0" smtClean="0"/>
          </a:p>
          <a:p>
            <a:pPr>
              <a:buNone/>
            </a:pPr>
            <a:r>
              <a:rPr lang="en-US" sz="3400" b="1" u="sng" dirty="0" smtClean="0"/>
              <a:t>Installing RFID Antenna at Gate :</a:t>
            </a:r>
            <a:endParaRPr lang="en-IN" sz="3400" b="1" dirty="0" smtClean="0"/>
          </a:p>
          <a:p>
            <a:pPr>
              <a:buNone/>
            </a:pPr>
            <a:r>
              <a:rPr lang="en-US" b="1" dirty="0" smtClean="0"/>
              <a:t>     A long range RFID reader with TCP/IP interface will be installed at the Entrance/Exit door of the store. This reader will be connected to the server PC using the TCP/IP cable. Files(Tags) moving without approval will give alarm.</a:t>
            </a:r>
            <a:endParaRPr lang="en-IN" b="1" dirty="0" smtClean="0"/>
          </a:p>
          <a:p>
            <a:pPr>
              <a:buNone/>
            </a:pPr>
            <a:endParaRPr lang="en-IN"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File Movement </a:t>
            </a:r>
            <a:endParaRPr lang="en-IN" dirty="0"/>
          </a:p>
        </p:txBody>
      </p:sp>
      <p:sp>
        <p:nvSpPr>
          <p:cNvPr id="3" name="Content Placeholder 2"/>
          <p:cNvSpPr>
            <a:spLocks noGrp="1"/>
          </p:cNvSpPr>
          <p:nvPr>
            <p:ph idx="1"/>
          </p:nvPr>
        </p:nvSpPr>
        <p:spPr/>
        <p:txBody>
          <a:bodyPr>
            <a:normAutofit fontScale="85000" lnSpcReduction="10000"/>
          </a:bodyPr>
          <a:lstStyle/>
          <a:p>
            <a:pPr>
              <a:buNone/>
            </a:pPr>
            <a:r>
              <a:rPr lang="en-US" b="1" u="sng" dirty="0" smtClean="0"/>
              <a:t>Identification during Entry/Exit :</a:t>
            </a:r>
            <a:endParaRPr lang="en-IN" b="1" dirty="0" smtClean="0"/>
          </a:p>
          <a:p>
            <a:pPr>
              <a:buNone/>
            </a:pPr>
            <a:r>
              <a:rPr lang="en-US" dirty="0" smtClean="0"/>
              <a:t>	</a:t>
            </a:r>
            <a:r>
              <a:rPr lang="en-US" sz="3300" dirty="0" smtClean="0"/>
              <a:t>When the files moving one place to another place it should move through RFID gate, Reader will read the serial number of the tag</a:t>
            </a:r>
            <a:r>
              <a:rPr lang="en-US" sz="3300" dirty="0"/>
              <a:t> </a:t>
            </a:r>
            <a:r>
              <a:rPr lang="en-US" sz="3300" dirty="0" smtClean="0"/>
              <a:t>and send to server , server will verify the serial number and the entrance/exit time will be recorded in the database</a:t>
            </a:r>
            <a:r>
              <a:rPr lang="en-US" dirty="0" smtClean="0"/>
              <a:t>. </a:t>
            </a:r>
            <a:endParaRPr lang="en-IN" dirty="0" smtClean="0"/>
          </a:p>
          <a:p>
            <a:pPr>
              <a:buNone/>
            </a:pPr>
            <a:r>
              <a:rPr lang="en-US" dirty="0" smtClean="0"/>
              <a:t> </a:t>
            </a:r>
            <a:r>
              <a:rPr lang="en-US" b="1" u="sng" dirty="0" smtClean="0"/>
              <a:t>File Transfer :</a:t>
            </a:r>
            <a:endParaRPr lang="en-IN" b="1" dirty="0" smtClean="0"/>
          </a:p>
          <a:p>
            <a:pPr>
              <a:buNone/>
            </a:pPr>
            <a:r>
              <a:rPr lang="en-US" dirty="0" smtClean="0"/>
              <a:t>	Every File need to be transfer using RFID USB reader and by using USB finger print device .Receiver will give the thumb impression for the receipt confirmation </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7543800" cy="609600"/>
          </a:xfrm>
        </p:spPr>
        <p:txBody>
          <a:bodyPr>
            <a:normAutofit fontScale="90000"/>
          </a:bodyPr>
          <a:lstStyle/>
          <a:p>
            <a:r>
              <a:rPr lang="en-IN" dirty="0" smtClean="0"/>
              <a:t>Portable Reader for Searching the files </a:t>
            </a:r>
            <a:endParaRPr lang="en-IN" dirty="0"/>
          </a:p>
        </p:txBody>
      </p:sp>
      <p:sp>
        <p:nvSpPr>
          <p:cNvPr id="3" name="Content Placeholder 2"/>
          <p:cNvSpPr>
            <a:spLocks noGrp="1"/>
          </p:cNvSpPr>
          <p:nvPr>
            <p:ph idx="1"/>
          </p:nvPr>
        </p:nvSpPr>
        <p:spPr>
          <a:xfrm>
            <a:off x="381000" y="1143000"/>
            <a:ext cx="8458200" cy="5181600"/>
          </a:xfrm>
        </p:spPr>
        <p:txBody>
          <a:bodyPr>
            <a:normAutofit fontScale="25000" lnSpcReduction="20000"/>
          </a:bodyPr>
          <a:lstStyle/>
          <a:p>
            <a:pPr>
              <a:buNone/>
            </a:pPr>
            <a:r>
              <a:rPr lang="en-US" sz="9600" b="1" u="sng" dirty="0" smtClean="0"/>
              <a:t>Portable data Terminal For Storage </a:t>
            </a:r>
            <a:endParaRPr lang="en-IN" sz="9600" b="1" dirty="0" smtClean="0"/>
          </a:p>
          <a:p>
            <a:pPr>
              <a:buNone/>
            </a:pPr>
            <a:r>
              <a:rPr lang="en-US" sz="8000" b="1" dirty="0" smtClean="0"/>
              <a:t>	A portable RFID reader will be used to read all files in a particular location after storing the file in the rack . RFID file numbers collected by the portable reader will be transferred to the server using </a:t>
            </a:r>
            <a:r>
              <a:rPr lang="en-US" sz="8000" b="1" dirty="0" err="1" smtClean="0"/>
              <a:t>WiFi</a:t>
            </a:r>
            <a:r>
              <a:rPr lang="en-US" sz="8000" b="1" dirty="0" smtClean="0"/>
              <a:t> or USB interface. Software will make stock reports .All bins will have an identification tag </a:t>
            </a:r>
            <a:endParaRPr lang="en-IN" sz="8000" b="1" dirty="0" smtClean="0"/>
          </a:p>
          <a:p>
            <a:pPr>
              <a:buNone/>
            </a:pPr>
            <a:r>
              <a:rPr lang="en-US" sz="8000" b="1" dirty="0" smtClean="0"/>
              <a:t> </a:t>
            </a:r>
            <a:endParaRPr lang="en-IN" sz="8000" b="1" dirty="0" smtClean="0"/>
          </a:p>
          <a:p>
            <a:pPr>
              <a:buNone/>
            </a:pPr>
            <a:r>
              <a:rPr lang="en-US" sz="9600" b="1" u="sng" dirty="0" smtClean="0"/>
              <a:t>Physical Verification using Portable data Terminal in store </a:t>
            </a:r>
            <a:endParaRPr lang="en-IN" sz="9600" b="1" dirty="0" smtClean="0"/>
          </a:p>
          <a:p>
            <a:pPr>
              <a:buNone/>
            </a:pPr>
            <a:r>
              <a:rPr lang="en-US" sz="8000" b="1" dirty="0" smtClean="0"/>
              <a:t>	A portable RFID reader will be used to read all files in a particular location. RFID file numbers collected by the portable reader will be transferred to the server using </a:t>
            </a:r>
            <a:r>
              <a:rPr lang="en-US" sz="8000" b="1" dirty="0" err="1" smtClean="0"/>
              <a:t>WiFi</a:t>
            </a:r>
            <a:r>
              <a:rPr lang="en-US" sz="8000" b="1" dirty="0" smtClean="0"/>
              <a:t> or USB interface. Software will make a comparison report showing any mismatches. </a:t>
            </a:r>
            <a:endParaRPr lang="en-IN" sz="8000" b="1" dirty="0" smtClean="0"/>
          </a:p>
          <a:p>
            <a:pPr>
              <a:buNone/>
            </a:pPr>
            <a:r>
              <a:rPr lang="en-US" sz="8000" b="1" dirty="0" smtClean="0"/>
              <a:t> </a:t>
            </a:r>
            <a:endParaRPr lang="en-IN" sz="9600" b="1" dirty="0" smtClean="0"/>
          </a:p>
          <a:p>
            <a:pPr>
              <a:buNone/>
            </a:pPr>
            <a:r>
              <a:rPr lang="en-US" sz="9600" b="1" u="sng" dirty="0" smtClean="0"/>
              <a:t>Finding a particular file using Portable data Terminal</a:t>
            </a:r>
            <a:endParaRPr lang="en-IN" sz="9600" b="1" dirty="0" smtClean="0"/>
          </a:p>
          <a:p>
            <a:pPr>
              <a:buNone/>
            </a:pPr>
            <a:r>
              <a:rPr lang="en-US" sz="8000" b="1" dirty="0" smtClean="0"/>
              <a:t>	ID of the file to be find will be inputted to a portable RFID reader. User will move near the files with the portable reader. Reader will read the file ids and when the reader reads the initially inputted file id, it will make an audible alarm. </a:t>
            </a:r>
            <a:endParaRPr lang="en-IN" sz="8000" b="1" dirty="0" smtClean="0"/>
          </a:p>
          <a:p>
            <a:endParaRPr lang="en-IN"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Screen Shot - Dashboard </a:t>
            </a:r>
            <a:endParaRPr lang="en-IN" dirty="0"/>
          </a:p>
        </p:txBody>
      </p:sp>
      <p:pic>
        <p:nvPicPr>
          <p:cNvPr id="4" name="Content Placeholder 3"/>
          <p:cNvPicPr>
            <a:picLocks noGrp="1"/>
          </p:cNvPicPr>
          <p:nvPr>
            <p:ph idx="1"/>
          </p:nvPr>
        </p:nvPicPr>
        <p:blipFill>
          <a:blip r:embed="rId2" cstate="print"/>
          <a:stretch>
            <a:fillRect/>
          </a:stretch>
        </p:blipFill>
        <p:spPr>
          <a:xfrm>
            <a:off x="457200" y="1447800"/>
            <a:ext cx="8229600" cy="441482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348</Words>
  <Application>Microsoft Office PowerPoint</Application>
  <PresentationFormat>On-screen Show (4:3)</PresentationFormat>
  <Paragraphs>87</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File Tracking Features</vt:lpstr>
      <vt:lpstr>File Movement </vt:lpstr>
      <vt:lpstr>Portable Reader for Searching the files </vt:lpstr>
      <vt:lpstr>Screen Shot - Dashboard </vt:lpstr>
      <vt:lpstr>Additional Customizations </vt:lpstr>
      <vt:lpstr>File Master </vt:lpstr>
      <vt:lpstr>Transactions </vt:lpstr>
      <vt:lpstr>PowerPoint Presentation</vt:lpstr>
      <vt:lpstr> Hardware Used for This Solution  </vt:lpstr>
      <vt:lpstr>Hardware Used</vt:lpstr>
      <vt:lpstr>PowerPoint Presentation</vt:lpstr>
    </vt:vector>
  </TitlesOfParts>
  <Company>Stallion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Stallion</dc:creator>
  <cp:lastModifiedBy>Ram</cp:lastModifiedBy>
  <cp:revision>39</cp:revision>
  <dcterms:created xsi:type="dcterms:W3CDTF">2015-06-23T11:58:51Z</dcterms:created>
  <dcterms:modified xsi:type="dcterms:W3CDTF">2020-04-01T10:28:51Z</dcterms:modified>
</cp:coreProperties>
</file>